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handoutMasterIdLst>
    <p:handoutMasterId r:id="rId33"/>
  </p:handoutMasterIdLst>
  <p:sldIdLst>
    <p:sldId id="307" r:id="rId2"/>
    <p:sldId id="332" r:id="rId3"/>
    <p:sldId id="308" r:id="rId4"/>
    <p:sldId id="309" r:id="rId5"/>
    <p:sldId id="310" r:id="rId6"/>
    <p:sldId id="311" r:id="rId7"/>
    <p:sldId id="312" r:id="rId8"/>
    <p:sldId id="313" r:id="rId9"/>
    <p:sldId id="345" r:id="rId10"/>
    <p:sldId id="344" r:id="rId11"/>
    <p:sldId id="321" r:id="rId12"/>
    <p:sldId id="322" r:id="rId13"/>
    <p:sldId id="323" r:id="rId14"/>
    <p:sldId id="324" r:id="rId15"/>
    <p:sldId id="325" r:id="rId16"/>
    <p:sldId id="314" r:id="rId17"/>
    <p:sldId id="315" r:id="rId18"/>
    <p:sldId id="328" r:id="rId19"/>
    <p:sldId id="338" r:id="rId20"/>
    <p:sldId id="346" r:id="rId21"/>
    <p:sldId id="337" r:id="rId22"/>
    <p:sldId id="339" r:id="rId23"/>
    <p:sldId id="340" r:id="rId24"/>
    <p:sldId id="341" r:id="rId25"/>
    <p:sldId id="342" r:id="rId26"/>
    <p:sldId id="343" r:id="rId27"/>
    <p:sldId id="347" r:id="rId28"/>
    <p:sldId id="348" r:id="rId29"/>
    <p:sldId id="333" r:id="rId30"/>
    <p:sldId id="305" r:id="rId31"/>
  </p:sldIdLst>
  <p:sldSz cx="9144000" cy="6858000" type="screen4x3"/>
  <p:notesSz cx="6858000" cy="9144000"/>
  <p:custDataLst>
    <p:tags r:id="rId34"/>
  </p:custDataLst>
  <p:defaultTex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053"/>
    <a:srgbClr val="B50E20"/>
    <a:srgbClr val="357630"/>
    <a:srgbClr val="EAEAEA"/>
    <a:srgbClr val="000000"/>
    <a:srgbClr val="B60E20"/>
    <a:srgbClr val="2F4876"/>
    <a:srgbClr val="1D25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24" autoAdjust="0"/>
    <p:restoredTop sz="75115" autoAdjust="0"/>
  </p:normalViewPr>
  <p:slideViewPr>
    <p:cSldViewPr snapToGrid="0">
      <p:cViewPr>
        <p:scale>
          <a:sx n="50" d="100"/>
          <a:sy n="50" d="100"/>
        </p:scale>
        <p:origin x="-2400" y="-418"/>
      </p:cViewPr>
      <p:guideLst>
        <p:guide orient="horz" pos="2160"/>
        <p:guide pos="2880"/>
      </p:guideLst>
    </p:cSldViewPr>
  </p:slideViewPr>
  <p:notesTextViewPr>
    <p:cViewPr>
      <p:scale>
        <a:sx n="100" d="100"/>
        <a:sy n="100" d="100"/>
      </p:scale>
      <p:origin x="0" y="0"/>
    </p:cViewPr>
  </p:notesTextViewPr>
  <p:notesViewPr>
    <p:cSldViewPr snapToGrid="0">
      <p:cViewPr varScale="1">
        <p:scale>
          <a:sx n="54" d="100"/>
          <a:sy n="54" d="100"/>
        </p:scale>
        <p:origin x="-261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ＭＳ Ｐゴシック"/>
                <a:cs typeface="ＭＳ Ｐゴシック"/>
              </a:defRPr>
            </a:lvl1pPr>
          </a:lstStyle>
          <a:p>
            <a:pPr>
              <a:defRPr/>
            </a:pPr>
            <a:r>
              <a:rPr lang="en-US" dirty="0"/>
              <a:t>Storm Water Runoff			</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pitchFamily="34" charset="0"/>
                <a:ea typeface="ＭＳ Ｐゴシック"/>
                <a:cs typeface="ＭＳ Ｐゴシック"/>
              </a:defRPr>
            </a:lvl1pPr>
          </a:lstStyle>
          <a:p>
            <a:pPr>
              <a:defRPr/>
            </a:pPr>
            <a:r>
              <a:rPr lang="en-US" dirty="0"/>
              <a:t>Civil Engineering and Architecture</a:t>
            </a:r>
          </a:p>
          <a:p>
            <a:pPr>
              <a:defRPr/>
            </a:pPr>
            <a:r>
              <a:rPr lang="en-US" dirty="0"/>
              <a:t>Unit 2 – Lesson 2.3 – Residential Design</a:t>
            </a: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ＭＳ Ｐゴシック"/>
                <a:cs typeface="ＭＳ Ｐゴシック"/>
              </a:defRPr>
            </a:lvl1pPr>
          </a:lstStyle>
          <a:p>
            <a:pPr>
              <a:defRPr/>
            </a:pPr>
            <a:r>
              <a:rPr lang="en-US" dirty="0"/>
              <a:t>Project Lead the Way, Inc.</a:t>
            </a:r>
          </a:p>
          <a:p>
            <a:pPr>
              <a:defRPr/>
            </a:pPr>
            <a:r>
              <a:rPr lang="en-US" dirty="0"/>
              <a:t>Copyright 2010</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ea typeface="ＭＳ Ｐゴシック"/>
                <a:cs typeface="ＭＳ Ｐゴシック"/>
              </a:defRPr>
            </a:lvl1pPr>
          </a:lstStyle>
          <a:p>
            <a:pPr>
              <a:defRPr/>
            </a:pPr>
            <a:fld id="{6A156278-C220-4168-9114-D853306C86B9}" type="slidenum">
              <a:rPr lang="en-US"/>
              <a:pPr>
                <a:defRPr/>
              </a:pPr>
              <a:t>‹#›</a:t>
            </a:fld>
            <a:endParaRPr lang="en-US" dirty="0"/>
          </a:p>
        </p:txBody>
      </p:sp>
    </p:spTree>
    <p:extLst>
      <p:ext uri="{BB962C8B-B14F-4D97-AF65-F5344CB8AC3E}">
        <p14:creationId xmlns:p14="http://schemas.microsoft.com/office/powerpoint/2010/main" val="175159037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ＭＳ Ｐゴシック"/>
                <a:cs typeface="ＭＳ Ｐゴシック"/>
              </a:defRPr>
            </a:lvl1pPr>
          </a:lstStyle>
          <a:p>
            <a:pPr>
              <a:defRPr/>
            </a:pPr>
            <a:r>
              <a:rPr lang="en-US" dirty="0"/>
              <a:t>Storm Water Runoff			</a:t>
            </a:r>
          </a:p>
        </p:txBody>
      </p:sp>
      <p:sp>
        <p:nvSpPr>
          <p:cNvPr id="9"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pitchFamily="34" charset="0"/>
                <a:ea typeface="ＭＳ Ｐゴシック"/>
                <a:cs typeface="ＭＳ Ｐゴシック"/>
              </a:defRPr>
            </a:lvl1pPr>
          </a:lstStyle>
          <a:p>
            <a:pPr>
              <a:defRPr/>
            </a:pPr>
            <a:r>
              <a:rPr lang="en-US" dirty="0"/>
              <a:t>Civil Engineering and Architecture</a:t>
            </a:r>
          </a:p>
          <a:p>
            <a:pPr>
              <a:defRPr/>
            </a:pPr>
            <a:r>
              <a:rPr lang="en-US" dirty="0"/>
              <a:t>Unit 2 – Lesson 2.3 – Residential Design</a:t>
            </a:r>
          </a:p>
        </p:txBody>
      </p:sp>
      <p:sp>
        <p:nvSpPr>
          <p:cNvPr id="10" name="Footer Placeholder 3"/>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ＭＳ Ｐゴシック"/>
                <a:cs typeface="ＭＳ Ｐゴシック"/>
              </a:defRPr>
            </a:lvl1pPr>
          </a:lstStyle>
          <a:p>
            <a:pPr>
              <a:defRPr/>
            </a:pPr>
            <a:r>
              <a:rPr lang="en-US" dirty="0"/>
              <a:t>Project Lead the Way, Inc.</a:t>
            </a:r>
          </a:p>
          <a:p>
            <a:pPr>
              <a:defRPr/>
            </a:pPr>
            <a:r>
              <a:rPr lang="en-US" dirty="0"/>
              <a:t>Copyright 2010</a:t>
            </a:r>
          </a:p>
        </p:txBody>
      </p:sp>
      <p:sp>
        <p:nvSpPr>
          <p:cNvPr id="11" name="Slide Number Placeholder 4"/>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ea typeface="ＭＳ Ｐゴシック"/>
                <a:cs typeface="ＭＳ Ｐゴシック"/>
              </a:defRPr>
            </a:lvl1pPr>
          </a:lstStyle>
          <a:p>
            <a:pPr>
              <a:defRPr/>
            </a:pPr>
            <a:fld id="{D6110D94-E56B-4ED8-8973-F0420A132596}" type="slidenum">
              <a:rPr lang="en-US"/>
              <a:pPr>
                <a:defRPr/>
              </a:pPr>
              <a:t>‹#›</a:t>
            </a:fld>
            <a:endParaRPr lang="en-US" dirty="0"/>
          </a:p>
        </p:txBody>
      </p:sp>
    </p:spTree>
    <p:extLst>
      <p:ext uri="{BB962C8B-B14F-4D97-AF65-F5344CB8AC3E}">
        <p14:creationId xmlns:p14="http://schemas.microsoft.com/office/powerpoint/2010/main" val="3451603528"/>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35844"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35845"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0B8A5B72-4B96-4F57-8848-40470E257D1F}" type="slidenum">
              <a:rPr lang="en-US" altLang="en-US" smtClean="0"/>
              <a:pPr eaLnBrk="1" hangingPunct="1">
                <a:spcBef>
                  <a:spcPct val="0"/>
                </a:spcBef>
              </a:pPr>
              <a:t>1</a:t>
            </a:fld>
            <a:endParaRPr lang="en-US" altLang="en-US" dirty="0" smtClean="0"/>
          </a:p>
        </p:txBody>
      </p:sp>
      <p:sp>
        <p:nvSpPr>
          <p:cNvPr id="35846"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35847"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Notice that the greater the return period, the greater the adjustment factor.</a:t>
            </a:r>
          </a:p>
        </p:txBody>
      </p:sp>
      <p:sp>
        <p:nvSpPr>
          <p:cNvPr id="45060"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5061"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B530D23-ADD4-4BFD-B8E3-B8A4466227A7}" type="slidenum">
              <a:rPr lang="en-US" altLang="en-US" smtClean="0"/>
              <a:pPr eaLnBrk="1" hangingPunct="1">
                <a:spcBef>
                  <a:spcPct val="0"/>
                </a:spcBef>
              </a:pPr>
              <a:t>10</a:t>
            </a:fld>
            <a:endParaRPr lang="en-US" altLang="en-US" dirty="0" smtClean="0"/>
          </a:p>
        </p:txBody>
      </p:sp>
      <p:sp>
        <p:nvSpPr>
          <p:cNvPr id="45062"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5063"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The amount of rainfall associated with a single storm can be described by three characteristics: duration, depth, and intensity.</a:t>
            </a:r>
          </a:p>
        </p:txBody>
      </p:sp>
      <p:sp>
        <p:nvSpPr>
          <p:cNvPr id="46084"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6085"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B8A1E3B-B7C0-4EF7-8F96-CA968FB4C252}" type="slidenum">
              <a:rPr lang="en-US" altLang="en-US" smtClean="0"/>
              <a:pPr eaLnBrk="1" hangingPunct="1">
                <a:spcBef>
                  <a:spcPct val="0"/>
                </a:spcBef>
              </a:pPr>
              <a:t>11</a:t>
            </a:fld>
            <a:endParaRPr lang="en-US" altLang="en-US" dirty="0" smtClean="0"/>
          </a:p>
        </p:txBody>
      </p:sp>
      <p:sp>
        <p:nvSpPr>
          <p:cNvPr id="46086"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6087"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You may have heard a particular event referred to as a 40 year storm or a 100 year hurricane. The return period of 40 years or 100 years does not mean that another storm of that intensity will not occur in that return period. It simply indicates the chances of a storm of that intensity occurring in any given year.</a:t>
            </a:r>
          </a:p>
        </p:txBody>
      </p:sp>
      <p:sp>
        <p:nvSpPr>
          <p:cNvPr id="47108"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7109"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D834BD-19B3-488E-AE24-4E758335008F}" type="slidenum">
              <a:rPr lang="en-US" altLang="en-US" smtClean="0"/>
              <a:pPr eaLnBrk="1" hangingPunct="1">
                <a:spcBef>
                  <a:spcPct val="0"/>
                </a:spcBef>
              </a:pPr>
              <a:t>12</a:t>
            </a:fld>
            <a:endParaRPr lang="en-US" altLang="en-US" dirty="0" smtClean="0"/>
          </a:p>
        </p:txBody>
      </p:sp>
      <p:sp>
        <p:nvSpPr>
          <p:cNvPr id="47110"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7111"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Rainfall intensity (also called storm intensity or precipitation intensity) data can be obtained from a variety of sources (e.g., maps, tables, and charts). The National Oceanic and Atmospheric Administration provides access to this storm data.</a:t>
            </a:r>
          </a:p>
          <a:p>
            <a:endParaRPr lang="en-US" altLang="en-US" dirty="0" smtClean="0">
              <a:ea typeface="ＭＳ Ｐゴシック" pitchFamily="34" charset="-128"/>
            </a:endParaRPr>
          </a:p>
          <a:p>
            <a:r>
              <a:rPr lang="en-US" altLang="en-US" dirty="0" smtClean="0">
                <a:ea typeface="ＭＳ Ｐゴシック" pitchFamily="34" charset="-128"/>
              </a:rPr>
              <a:t>This map shows a 10 year, 1 hour rainfall for parts of the United States including Gordon, PA (shown in red).  Although the numbers indicating the intensity in inches per hour are small, the intensity for Gordon is about 1.8 inches per hour.</a:t>
            </a:r>
          </a:p>
        </p:txBody>
      </p:sp>
      <p:sp>
        <p:nvSpPr>
          <p:cNvPr id="48132"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8133"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110FC9A-E53F-411F-8C3A-2FC7415ECBE8}" type="slidenum">
              <a:rPr lang="en-US" altLang="en-US" smtClean="0"/>
              <a:pPr eaLnBrk="1" hangingPunct="1">
                <a:spcBef>
                  <a:spcPct val="0"/>
                </a:spcBef>
              </a:pPr>
              <a:t>13</a:t>
            </a:fld>
            <a:endParaRPr lang="en-US" altLang="en-US" dirty="0" smtClean="0"/>
          </a:p>
        </p:txBody>
      </p:sp>
      <p:sp>
        <p:nvSpPr>
          <p:cNvPr id="48134"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8135"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Another method to display rainfall intensity is to use a chart. This Precipitation Intensity Chart shows the rainfall intensity to be </a:t>
            </a:r>
            <a:r>
              <a:rPr lang="en-US" altLang="en-US" dirty="0" smtClean="0">
                <a:ea typeface="ＭＳ Ｐゴシック" pitchFamily="34" charset="-128"/>
              </a:rPr>
              <a:t>3.12 </a:t>
            </a:r>
            <a:r>
              <a:rPr lang="en-US" altLang="en-US" dirty="0" smtClean="0">
                <a:ea typeface="ＭＳ Ｐゴシック" pitchFamily="34" charset="-128"/>
              </a:rPr>
              <a:t>in./hr for a </a:t>
            </a:r>
            <a:r>
              <a:rPr lang="en-US" altLang="en-US" dirty="0" smtClean="0">
                <a:ea typeface="ＭＳ Ｐゴシック" pitchFamily="34" charset="-128"/>
              </a:rPr>
              <a:t>100-year</a:t>
            </a:r>
            <a:r>
              <a:rPr lang="en-US" altLang="en-US" dirty="0" smtClean="0">
                <a:ea typeface="ＭＳ Ｐゴシック" pitchFamily="34" charset="-128"/>
              </a:rPr>
              <a:t>, </a:t>
            </a:r>
            <a:r>
              <a:rPr lang="en-US" altLang="en-US" dirty="0" smtClean="0">
                <a:ea typeface="ＭＳ Ｐゴシック" pitchFamily="34" charset="-128"/>
              </a:rPr>
              <a:t>1-hour </a:t>
            </a:r>
            <a:r>
              <a:rPr lang="en-US" altLang="en-US" dirty="0" smtClean="0">
                <a:ea typeface="ＭＳ Ｐゴシック" pitchFamily="34" charset="-128"/>
              </a:rPr>
              <a:t>rainfall in </a:t>
            </a:r>
            <a:r>
              <a:rPr lang="en-US" altLang="en-US" dirty="0" smtClean="0">
                <a:ea typeface="ＭＳ Ｐゴシック" pitchFamily="34" charset="-128"/>
              </a:rPr>
              <a:t>Nashville, TN.  Although</a:t>
            </a:r>
            <a:r>
              <a:rPr lang="en-US" altLang="en-US" baseline="0" dirty="0" smtClean="0">
                <a:ea typeface="ＭＳ Ｐゴシック" pitchFamily="34" charset="-128"/>
              </a:rPr>
              <a:t> the chart shows estimates of the precipitation frequency at the upper and lower bounds of the 90% confidence level (in parenthesis) we will use the bold intensity estimates in each cell in the Ration Method formula for peak run off rate.</a:t>
            </a:r>
            <a:endParaRPr lang="en-US" altLang="en-US" dirty="0" smtClean="0">
              <a:ea typeface="ＭＳ Ｐゴシック" pitchFamily="34" charset="-128"/>
            </a:endParaRPr>
          </a:p>
        </p:txBody>
      </p:sp>
      <p:sp>
        <p:nvSpPr>
          <p:cNvPr id="49156"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9157"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4FDB48FD-3808-4681-83E4-7A19ADF3E17C}" type="slidenum">
              <a:rPr lang="en-US" altLang="en-US" smtClean="0"/>
              <a:pPr eaLnBrk="1" hangingPunct="1">
                <a:spcBef>
                  <a:spcPct val="0"/>
                </a:spcBef>
              </a:pPr>
              <a:t>14</a:t>
            </a:fld>
            <a:endParaRPr lang="en-US" altLang="en-US" dirty="0" smtClean="0"/>
          </a:p>
        </p:txBody>
      </p:sp>
      <p:sp>
        <p:nvSpPr>
          <p:cNvPr id="49158"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9159"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An IDF chart is simply the graphical form of the intensity chart shown on the previous slide. This IDF chart allows the user to find the rainfall intensity for a wide range of return frequencies and durations. Note that the intensity for a </a:t>
            </a:r>
            <a:r>
              <a:rPr lang="en-US" altLang="en-US" dirty="0" smtClean="0">
                <a:ea typeface="ＭＳ Ｐゴシック" pitchFamily="34" charset="-128"/>
              </a:rPr>
              <a:t>10-year </a:t>
            </a:r>
            <a:r>
              <a:rPr lang="en-US" altLang="en-US" dirty="0" smtClean="0">
                <a:ea typeface="ＭＳ Ｐゴシック" pitchFamily="34" charset="-128"/>
              </a:rPr>
              <a:t>(shown as the light blue line), </a:t>
            </a:r>
            <a:r>
              <a:rPr lang="en-US" altLang="en-US" dirty="0" smtClean="0">
                <a:ea typeface="ＭＳ Ｐゴシック" pitchFamily="34" charset="-128"/>
              </a:rPr>
              <a:t>1-hour </a:t>
            </a:r>
            <a:r>
              <a:rPr lang="en-US" altLang="en-US" dirty="0" smtClean="0">
                <a:ea typeface="ＭＳ Ｐゴシック" pitchFamily="34" charset="-128"/>
              </a:rPr>
              <a:t>storm is 1.8 inches per hour in Gordon, PA (the same as that obtained from the chart).</a:t>
            </a:r>
          </a:p>
        </p:txBody>
      </p:sp>
      <p:sp>
        <p:nvSpPr>
          <p:cNvPr id="50180"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50181"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7ADB728C-C8EF-470C-86B5-746BF7E87B58}" type="slidenum">
              <a:rPr lang="en-US" altLang="en-US" smtClean="0"/>
              <a:pPr eaLnBrk="1" hangingPunct="1">
                <a:spcBef>
                  <a:spcPct val="0"/>
                </a:spcBef>
              </a:pPr>
              <a:t>15</a:t>
            </a:fld>
            <a:endParaRPr lang="en-US" altLang="en-US" dirty="0" smtClean="0"/>
          </a:p>
        </p:txBody>
      </p:sp>
      <p:sp>
        <p:nvSpPr>
          <p:cNvPr id="50182"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50183"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51204"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51205"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BE3609C-1129-4CD2-9E36-C46E9E831189}" type="slidenum">
              <a:rPr lang="en-US" altLang="en-US" smtClean="0"/>
              <a:pPr eaLnBrk="1" hangingPunct="1">
                <a:spcBef>
                  <a:spcPct val="0"/>
                </a:spcBef>
              </a:pPr>
              <a:t>16</a:t>
            </a:fld>
            <a:endParaRPr lang="en-US" altLang="en-US" dirty="0" smtClean="0"/>
          </a:p>
        </p:txBody>
      </p:sp>
      <p:sp>
        <p:nvSpPr>
          <p:cNvPr id="51206"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51207"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The area was provided in the problem.</a:t>
            </a:r>
          </a:p>
        </p:txBody>
      </p:sp>
      <p:sp>
        <p:nvSpPr>
          <p:cNvPr id="52228"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52229"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2477743C-58BE-4DDF-A011-9BFBF62A8A7A}" type="slidenum">
              <a:rPr lang="en-US" altLang="en-US" smtClean="0"/>
              <a:pPr eaLnBrk="1" hangingPunct="1">
                <a:spcBef>
                  <a:spcPct val="0"/>
                </a:spcBef>
              </a:pPr>
              <a:t>17</a:t>
            </a:fld>
            <a:endParaRPr lang="en-US" altLang="en-US" dirty="0" smtClean="0"/>
          </a:p>
        </p:txBody>
      </p:sp>
      <p:sp>
        <p:nvSpPr>
          <p:cNvPr id="52230"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52231"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Using the intensity table (or map or IDF curve), you can find that the rainfall intensity in Nashville, Tennessee for a </a:t>
            </a:r>
            <a:r>
              <a:rPr lang="en-US" altLang="en-US" dirty="0" smtClean="0">
                <a:ea typeface="ＭＳ Ｐゴシック" pitchFamily="34" charset="-128"/>
              </a:rPr>
              <a:t>25-year</a:t>
            </a:r>
            <a:r>
              <a:rPr lang="en-US" altLang="en-US" dirty="0" smtClean="0">
                <a:ea typeface="ＭＳ Ｐゴシック" pitchFamily="34" charset="-128"/>
              </a:rPr>
              <a:t>, </a:t>
            </a:r>
            <a:r>
              <a:rPr lang="en-US" altLang="en-US" dirty="0" smtClean="0">
                <a:ea typeface="ＭＳ Ｐゴシック" pitchFamily="34" charset="-128"/>
              </a:rPr>
              <a:t>1-hour </a:t>
            </a:r>
            <a:r>
              <a:rPr lang="en-US" altLang="en-US" dirty="0" smtClean="0">
                <a:ea typeface="ＭＳ Ｐゴシック" pitchFamily="34" charset="-128"/>
              </a:rPr>
              <a:t>storm is 2.54 inches per hour.</a:t>
            </a:r>
          </a:p>
        </p:txBody>
      </p:sp>
      <p:sp>
        <p:nvSpPr>
          <p:cNvPr id="53252"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53253"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3DEAF1B-7311-4FC5-B47F-CEF5D8A600B1}" type="slidenum">
              <a:rPr lang="en-US" altLang="en-US" smtClean="0"/>
              <a:pPr eaLnBrk="1" hangingPunct="1">
                <a:spcBef>
                  <a:spcPct val="0"/>
                </a:spcBef>
              </a:pPr>
              <a:t>18</a:t>
            </a:fld>
            <a:endParaRPr lang="en-US" altLang="en-US" dirty="0" smtClean="0"/>
          </a:p>
        </p:txBody>
      </p:sp>
      <p:sp>
        <p:nvSpPr>
          <p:cNvPr id="53254"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53255"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Based on the Rational Method Runoff Coefficients table, the coefficient for farmland is 0.05 to 0.3. In order to get a more precise estimate, more information would be needed about the site (e.g., slope, soil, vegetation, etc.). Without more information, assume an average value.</a:t>
            </a:r>
          </a:p>
          <a:p>
            <a:endParaRPr lang="en-US" altLang="en-US" dirty="0" smtClean="0">
              <a:ea typeface="ＭＳ Ｐゴシック" pitchFamily="34" charset="-128"/>
            </a:endParaRPr>
          </a:p>
        </p:txBody>
      </p:sp>
      <p:sp>
        <p:nvSpPr>
          <p:cNvPr id="54276"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54277"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C943D4D-6CA5-47BE-B2BD-2EDD989F6F02}" type="slidenum">
              <a:rPr lang="en-US" altLang="en-US" smtClean="0"/>
              <a:pPr eaLnBrk="1" hangingPunct="1">
                <a:spcBef>
                  <a:spcPct val="0"/>
                </a:spcBef>
              </a:pPr>
              <a:t>19</a:t>
            </a:fld>
            <a:endParaRPr lang="en-US" altLang="en-US" dirty="0" smtClean="0"/>
          </a:p>
        </p:txBody>
      </p:sp>
      <p:sp>
        <p:nvSpPr>
          <p:cNvPr id="54278"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54279"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36868"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36869"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4F3D2B3B-1EA3-468F-A559-86481F3BC156}" type="slidenum">
              <a:rPr lang="en-US" altLang="en-US" smtClean="0"/>
              <a:pPr eaLnBrk="1" hangingPunct="1">
                <a:spcBef>
                  <a:spcPct val="0"/>
                </a:spcBef>
              </a:pPr>
              <a:t>2</a:t>
            </a:fld>
            <a:endParaRPr lang="en-US" altLang="en-US" dirty="0" smtClean="0"/>
          </a:p>
        </p:txBody>
      </p:sp>
      <p:sp>
        <p:nvSpPr>
          <p:cNvPr id="36870"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36871"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Using the table, a 25 year storm has a runoff coefficient adjustment factor of 1.1.</a:t>
            </a:r>
          </a:p>
          <a:p>
            <a:endParaRPr lang="en-US" altLang="en-US" dirty="0" smtClean="0">
              <a:ea typeface="ＭＳ Ｐゴシック" pitchFamily="34" charset="-128"/>
            </a:endParaRPr>
          </a:p>
        </p:txBody>
      </p:sp>
      <p:sp>
        <p:nvSpPr>
          <p:cNvPr id="55300"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55301"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D61DC88-3482-4793-A00E-0480B3DB1C7B}" type="slidenum">
              <a:rPr lang="en-US" altLang="en-US" smtClean="0"/>
              <a:pPr eaLnBrk="1" hangingPunct="1">
                <a:spcBef>
                  <a:spcPct val="0"/>
                </a:spcBef>
              </a:pPr>
              <a:t>20</a:t>
            </a:fld>
            <a:endParaRPr lang="en-US" altLang="en-US" dirty="0" smtClean="0"/>
          </a:p>
        </p:txBody>
      </p:sp>
      <p:sp>
        <p:nvSpPr>
          <p:cNvPr id="55302"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55303"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56324"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56325"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B93E1F0-1C54-4AD7-BB74-24A117C33E35}" type="slidenum">
              <a:rPr lang="en-US" altLang="en-US" smtClean="0"/>
              <a:pPr eaLnBrk="1" hangingPunct="1">
                <a:spcBef>
                  <a:spcPct val="0"/>
                </a:spcBef>
              </a:pPr>
              <a:t>21</a:t>
            </a:fld>
            <a:endParaRPr lang="en-US" altLang="en-US" dirty="0" smtClean="0"/>
          </a:p>
        </p:txBody>
      </p:sp>
      <p:sp>
        <p:nvSpPr>
          <p:cNvPr id="56326"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56327"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5C4B261-77FB-4839-83B9-071EE137274A}" type="slidenum">
              <a:rPr lang="en-US" altLang="en-US" smtClean="0"/>
              <a:pPr eaLnBrk="1" hangingPunct="1">
                <a:spcBef>
                  <a:spcPct val="0"/>
                </a:spcBef>
              </a:pPr>
              <a:t>22</a:t>
            </a:fld>
            <a:endParaRPr lang="en-US" altLang="en-US" dirty="0"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8AC5361-B8DF-4082-AD7B-F115A5E5AAD2}" type="slidenum">
              <a:rPr lang="en-US" altLang="en-US" smtClean="0"/>
              <a:pPr eaLnBrk="1" hangingPunct="1">
                <a:spcBef>
                  <a:spcPct val="0"/>
                </a:spcBef>
              </a:pPr>
              <a:t>23</a:t>
            </a:fld>
            <a:endParaRPr lang="en-US" altLang="en-US" dirty="0"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Use the same runoff coefficient used for farmland in the pre-development analysis.</a:t>
            </a:r>
          </a:p>
          <a:p>
            <a:endParaRPr lang="en-US" altLang="en-US" dirty="0" smtClean="0">
              <a:ea typeface="ＭＳ Ｐゴシック" pitchFamily="34" charset="-128"/>
            </a:endParaRPr>
          </a:p>
          <a:p>
            <a:r>
              <a:rPr lang="en-US" altLang="en-US" dirty="0" smtClean="0">
                <a:ea typeface="ＭＳ Ｐゴシック" pitchFamily="34" charset="-128"/>
              </a:rPr>
              <a:t>Calculate a composite runoff coefficient which provides and overall runoff coefficient which takes into account all of the different surfaces included on the lot.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4D6FD0E-4500-4FD4-AFC6-CBCD655B38DA}" type="slidenum">
              <a:rPr lang="en-US" altLang="en-US" smtClean="0"/>
              <a:pPr eaLnBrk="1" hangingPunct="1">
                <a:spcBef>
                  <a:spcPct val="0"/>
                </a:spcBef>
              </a:pPr>
              <a:t>24</a:t>
            </a:fld>
            <a:endParaRPr lang="en-US" altLang="en-US" dirty="0"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Calculate a composite runoff coefficient which provides and overall runoff coefficient which takes into account all of the different surfaces included on the lot.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The post development runoff flow rate is 3 cfs.</a:t>
            </a:r>
          </a:p>
          <a:p>
            <a:endParaRPr lang="en-US" altLang="en-US" dirty="0" smtClean="0">
              <a:ea typeface="ＭＳ Ｐゴシック" pitchFamily="34" charset="-128"/>
            </a:endParaRPr>
          </a:p>
          <a:p>
            <a:r>
              <a:rPr lang="en-US" altLang="en-US" dirty="0" smtClean="0">
                <a:ea typeface="ＭＳ Ｐゴシック" pitchFamily="34" charset="-128"/>
              </a:rPr>
              <a:t>[click] An alternate method of calculating runoff for sites that include more than one type of surface is to calculate the runoff separately for each surface and add them together (as shown).  Notice that the resulting flow rate is the same regardless of which method is used.</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EED6AA2-7439-4372-A683-E061525BC086}" type="slidenum">
              <a:rPr lang="en-US" altLang="en-US" smtClean="0"/>
              <a:pPr eaLnBrk="1" hangingPunct="1">
                <a:spcBef>
                  <a:spcPct val="0"/>
                </a:spcBef>
              </a:pPr>
              <a:t>25</a:t>
            </a:fld>
            <a:endParaRPr lang="en-US" alt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C6B87E9-C580-409A-B5E6-7F6440D22798}" type="slidenum">
              <a:rPr lang="en-US" altLang="en-US" smtClean="0"/>
              <a:pPr eaLnBrk="1" hangingPunct="1">
                <a:spcBef>
                  <a:spcPct val="0"/>
                </a:spcBef>
              </a:pPr>
              <a:t>26</a:t>
            </a:fld>
            <a:endParaRPr lang="en-US" altLang="en-US" dirty="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The change in runoff due to development is 1.5 cubic feet per second.  The post development runoff is twice the predevelopment runoff.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The best way to reduce the impact of storm water is to keep the water close to the source.  </a:t>
            </a:r>
          </a:p>
        </p:txBody>
      </p:sp>
      <p:sp>
        <p:nvSpPr>
          <p:cNvPr id="62468"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3 − Lesson 3.4 - Site Considerations</a:t>
            </a:r>
          </a:p>
        </p:txBody>
      </p:sp>
      <p:sp>
        <p:nvSpPr>
          <p:cNvPr id="62469"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965416A-3EDA-4B95-B43C-A5956515440C}" type="slidenum">
              <a:rPr lang="en-US" altLang="en-US" smtClean="0"/>
              <a:pPr eaLnBrk="1" hangingPunct="1">
                <a:spcBef>
                  <a:spcPct val="0"/>
                </a:spcBef>
              </a:pPr>
              <a:t>27</a:t>
            </a:fld>
            <a:endParaRPr lang="en-US" altLang="en-US" dirty="0" smtClean="0"/>
          </a:p>
        </p:txBody>
      </p:sp>
      <p:sp>
        <p:nvSpPr>
          <p:cNvPr id="62470" name="Footer Placeholder 6"/>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62471" name="Header Placeholder 7"/>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Low Impact Development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These are examples of low-impact development techniques that minimize the amount of stormwater </a:t>
            </a:r>
            <a:r>
              <a:rPr lang="en-US" altLang="en-US" dirty="0" smtClean="0">
                <a:ea typeface="ＭＳ Ｐゴシック" pitchFamily="34" charset="-128"/>
              </a:rPr>
              <a:t>runoff and can earn LEED credit</a:t>
            </a:r>
            <a:r>
              <a:rPr lang="en-US" altLang="en-US" baseline="0" dirty="0" smtClean="0">
                <a:ea typeface="ＭＳ Ｐゴシック" pitchFamily="34" charset="-128"/>
              </a:rPr>
              <a:t> </a:t>
            </a:r>
            <a:r>
              <a:rPr lang="en-US" altLang="en-US" dirty="0" smtClean="0">
                <a:ea typeface="ＭＳ Ｐゴシック" pitchFamily="34" charset="-128"/>
              </a:rPr>
              <a:t>include [read bullets].</a:t>
            </a:r>
            <a:endParaRPr lang="en-US" altLang="en-US" dirty="0" smtClean="0">
              <a:ea typeface="ＭＳ Ｐゴシック" pitchFamily="34" charset="-128"/>
            </a:endParaRPr>
          </a:p>
          <a:p>
            <a:endParaRPr lang="en-US" altLang="en-US" dirty="0" smtClean="0">
              <a:ea typeface="ＭＳ Ｐゴシック" pitchFamily="34" charset="-128"/>
            </a:endParaRPr>
          </a:p>
          <a:p>
            <a:r>
              <a:rPr lang="en-US" altLang="en-US" dirty="0" smtClean="0">
                <a:ea typeface="ＭＳ Ｐゴシック" pitchFamily="34" charset="-128"/>
              </a:rPr>
              <a:t>Can you incorporate any of these techniques into the site design of your Affordable Home?</a:t>
            </a:r>
          </a:p>
        </p:txBody>
      </p:sp>
      <p:sp>
        <p:nvSpPr>
          <p:cNvPr id="63492"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3 − Lesson 3.4 - Site Considerations</a:t>
            </a:r>
          </a:p>
        </p:txBody>
      </p:sp>
      <p:sp>
        <p:nvSpPr>
          <p:cNvPr id="63493"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CA17286-7253-4478-8529-F69AD1B4D7FC}" type="slidenum">
              <a:rPr lang="en-US" altLang="en-US" smtClean="0"/>
              <a:pPr eaLnBrk="1" hangingPunct="1">
                <a:spcBef>
                  <a:spcPct val="0"/>
                </a:spcBef>
              </a:pPr>
              <a:t>28</a:t>
            </a:fld>
            <a:endParaRPr lang="en-US" altLang="en-US" dirty="0" smtClean="0"/>
          </a:p>
        </p:txBody>
      </p:sp>
      <p:sp>
        <p:nvSpPr>
          <p:cNvPr id="63494" name="Footer Placeholder 6"/>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63495" name="Header Placeholder 7"/>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Low Impact Development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64516"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64517"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82BFB55F-1605-47FE-9DD1-C24881763853}" type="slidenum">
              <a:rPr lang="en-US" altLang="en-US" smtClean="0"/>
              <a:pPr eaLnBrk="1" hangingPunct="1">
                <a:spcBef>
                  <a:spcPct val="0"/>
                </a:spcBef>
              </a:pPr>
              <a:t>29</a:t>
            </a:fld>
            <a:endParaRPr lang="en-US" altLang="en-US" dirty="0" smtClean="0"/>
          </a:p>
        </p:txBody>
      </p:sp>
      <p:sp>
        <p:nvSpPr>
          <p:cNvPr id="64518"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64519"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37892"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37893"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B566DC7F-D147-4BE4-92E8-97364C4A98BE}" type="slidenum">
              <a:rPr lang="en-US" altLang="en-US" smtClean="0"/>
              <a:pPr eaLnBrk="1" hangingPunct="1">
                <a:spcBef>
                  <a:spcPct val="0"/>
                </a:spcBef>
              </a:pPr>
              <a:t>3</a:t>
            </a:fld>
            <a:endParaRPr lang="en-US" altLang="en-US" dirty="0" smtClean="0"/>
          </a:p>
        </p:txBody>
      </p:sp>
      <p:sp>
        <p:nvSpPr>
          <p:cNvPr id="37894"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37895"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65540"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65541"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7D5614A9-01B6-4E2B-B09E-48266527A7BC}" type="slidenum">
              <a:rPr lang="en-US" altLang="en-US" smtClean="0"/>
              <a:pPr eaLnBrk="1" hangingPunct="1">
                <a:spcBef>
                  <a:spcPct val="0"/>
                </a:spcBef>
              </a:pPr>
              <a:t>30</a:t>
            </a:fld>
            <a:endParaRPr lang="en-US" altLang="en-US" dirty="0" smtClean="0"/>
          </a:p>
        </p:txBody>
      </p:sp>
      <p:sp>
        <p:nvSpPr>
          <p:cNvPr id="65542"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65543"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38916"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38917"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E2D4E57-D95F-4E61-9EF3-81C301A2C7AB}" type="slidenum">
              <a:rPr lang="en-US" altLang="en-US" smtClean="0"/>
              <a:pPr eaLnBrk="1" hangingPunct="1">
                <a:spcBef>
                  <a:spcPct val="0"/>
                </a:spcBef>
              </a:pPr>
              <a:t>4</a:t>
            </a:fld>
            <a:endParaRPr lang="en-US" altLang="en-US" dirty="0" smtClean="0"/>
          </a:p>
        </p:txBody>
      </p:sp>
      <p:sp>
        <p:nvSpPr>
          <p:cNvPr id="38918"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38919"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39940"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39941"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9AC4803-00E0-4F7F-BE72-DD2A50C8B1ED}" type="slidenum">
              <a:rPr lang="en-US" altLang="en-US" smtClean="0"/>
              <a:pPr eaLnBrk="1" hangingPunct="1">
                <a:spcBef>
                  <a:spcPct val="0"/>
                </a:spcBef>
              </a:pPr>
              <a:t>5</a:t>
            </a:fld>
            <a:endParaRPr lang="en-US" altLang="en-US" dirty="0" smtClean="0"/>
          </a:p>
        </p:txBody>
      </p:sp>
      <p:sp>
        <p:nvSpPr>
          <p:cNvPr id="39942"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39943"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40964"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0965"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141634A3-E7FC-4403-8A53-2C1822491191}" type="slidenum">
              <a:rPr lang="en-US" altLang="en-US" smtClean="0"/>
              <a:pPr eaLnBrk="1" hangingPunct="1">
                <a:spcBef>
                  <a:spcPct val="0"/>
                </a:spcBef>
              </a:pPr>
              <a:t>6</a:t>
            </a:fld>
            <a:endParaRPr lang="en-US" altLang="en-US" dirty="0" smtClean="0"/>
          </a:p>
        </p:txBody>
      </p:sp>
      <p:sp>
        <p:nvSpPr>
          <p:cNvPr id="40966"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0967"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41988"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1989"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93E1076-C7E4-451B-B137-5000C44332C4}" type="slidenum">
              <a:rPr lang="en-US" altLang="en-US" smtClean="0"/>
              <a:pPr eaLnBrk="1" hangingPunct="1">
                <a:spcBef>
                  <a:spcPct val="0"/>
                </a:spcBef>
              </a:pPr>
              <a:t>7</a:t>
            </a:fld>
            <a:endParaRPr lang="en-US" altLang="en-US" dirty="0" smtClean="0"/>
          </a:p>
        </p:txBody>
      </p:sp>
      <p:sp>
        <p:nvSpPr>
          <p:cNvPr id="41990"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1991"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There are many methods to calculate the flow of storm water. We will use the Rational Method because it is one of the simpler methods.</a:t>
            </a:r>
          </a:p>
          <a:p>
            <a:endParaRPr lang="en-US" altLang="en-US" dirty="0" smtClean="0">
              <a:ea typeface="ＭＳ Ｐゴシック" pitchFamily="34" charset="-128"/>
            </a:endParaRPr>
          </a:p>
          <a:p>
            <a:r>
              <a:rPr lang="en-US" altLang="en-US" dirty="0" smtClean="0">
                <a:ea typeface="ＭＳ Ｐゴシック" pitchFamily="34" charset="-128"/>
              </a:rPr>
              <a:t>Note that when you analyze the units, Q will be calculated in acres-inches/hour. However, Q is recorded in cubic feet per second.  The units do not cancel.</a:t>
            </a:r>
          </a:p>
          <a:p>
            <a:endParaRPr lang="en-US" altLang="en-US" dirty="0" smtClean="0">
              <a:ea typeface="ＭＳ Ｐゴシック" pitchFamily="34" charset="-128"/>
            </a:endParaRPr>
          </a:p>
          <a:p>
            <a:r>
              <a:rPr lang="en-US" altLang="en-US" dirty="0" smtClean="0">
                <a:ea typeface="ＭＳ Ｐゴシック" pitchFamily="34" charset="-128"/>
              </a:rPr>
              <a:t>The runoff coefficient is based on empirical data, that is, it was determined by experimentation and observations (not based on theory or logic) and will therefore account for the discrepancy in units. However, the conversion factor from acre-inches/hour to cubic feet per second is 1.008 (very close to 1).  So, you would get very nearly the same answer using the required units as you would if you used units of ft/sec for intensity and square feet for area – which would result in the cubic feet per second peak runoff. </a:t>
            </a:r>
          </a:p>
          <a:p>
            <a:endParaRPr lang="en-US" altLang="en-US" dirty="0" smtClean="0">
              <a:ea typeface="ＭＳ Ｐゴシック" pitchFamily="34" charset="-128"/>
            </a:endParaRPr>
          </a:p>
          <a:p>
            <a:r>
              <a:rPr lang="en-US" altLang="en-US" dirty="0" smtClean="0">
                <a:ea typeface="ＭＳ Ｐゴシック" pitchFamily="34" charset="-128"/>
              </a:rPr>
              <a:t>As a result, the coefficient can be described as the proportion of rain fall that is shed from a surface. Therefore, a coefficient of .95 indicates that about 95% of the rainfall will runoff of the surface.</a:t>
            </a:r>
          </a:p>
        </p:txBody>
      </p:sp>
      <p:sp>
        <p:nvSpPr>
          <p:cNvPr id="43012"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3013"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0BB3FD0E-A8D4-46F3-AE29-F8A6217126C8}" type="slidenum">
              <a:rPr lang="en-US" altLang="en-US" smtClean="0"/>
              <a:pPr eaLnBrk="1" hangingPunct="1">
                <a:spcBef>
                  <a:spcPct val="0"/>
                </a:spcBef>
              </a:pPr>
              <a:t>8</a:t>
            </a:fld>
            <a:endParaRPr lang="en-US" altLang="en-US" dirty="0" smtClean="0"/>
          </a:p>
        </p:txBody>
      </p:sp>
      <p:sp>
        <p:nvSpPr>
          <p:cNvPr id="43014"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3015"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itchFamily="34" charset="-128"/>
              </a:rPr>
              <a:t>A variation of the Rational Formula, that takes into account the severity of a storm, can also be used. As the return period (also called the recurrence interval) increases, the storms become more severe – more rain falls in a shorter amount of time. Because the ground and other surfaces can only absorb a certain amount of water and may become saturated in a shorter amount of time, the percentage of the water that runs off is greater in a more severe storm. The basic rational formula applies to return periods of 1, 5, and 10 years. Storms with a greater return period (e.g., 25, 50, and 100 year storms) will result in a greater storm water runoff than the basic formula will predict. The adjustment factor corrects for this increase. We will use this variation of the Rational Formula that includes the recurrence adjustment.</a:t>
            </a:r>
          </a:p>
        </p:txBody>
      </p:sp>
      <p:sp>
        <p:nvSpPr>
          <p:cNvPr id="44036" name="Date Placeholder 7"/>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Civil Engineering and Architecture</a:t>
            </a:r>
          </a:p>
          <a:p>
            <a:pPr eaLnBrk="1" hangingPunct="1">
              <a:spcBef>
                <a:spcPct val="0"/>
              </a:spcBef>
            </a:pPr>
            <a:r>
              <a:rPr lang="en-US" altLang="en-US" dirty="0" smtClean="0"/>
              <a:t>Unit 2 – Lesson 2.3 – Residential Design</a:t>
            </a:r>
          </a:p>
        </p:txBody>
      </p:sp>
      <p:sp>
        <p:nvSpPr>
          <p:cNvPr id="44037" name="Slide Number Placeholder 8"/>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3B32111-821E-48E2-8EB8-CCCD6E78A65A}" type="slidenum">
              <a:rPr lang="en-US" altLang="en-US" smtClean="0"/>
              <a:pPr eaLnBrk="1" hangingPunct="1">
                <a:spcBef>
                  <a:spcPct val="0"/>
                </a:spcBef>
              </a:pPr>
              <a:t>9</a:t>
            </a:fld>
            <a:endParaRPr lang="en-US" altLang="en-US" dirty="0" smtClean="0"/>
          </a:p>
        </p:txBody>
      </p:sp>
      <p:sp>
        <p:nvSpPr>
          <p:cNvPr id="44038" name="Footer Placeholder 9"/>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Project Lead the Way, Inc.</a:t>
            </a:r>
          </a:p>
          <a:p>
            <a:pPr eaLnBrk="1" hangingPunct="1">
              <a:spcBef>
                <a:spcPct val="0"/>
              </a:spcBef>
            </a:pPr>
            <a:r>
              <a:rPr lang="en-US" altLang="en-US" dirty="0" smtClean="0"/>
              <a:t>Copyright 2010</a:t>
            </a:r>
          </a:p>
        </p:txBody>
      </p:sp>
      <p:sp>
        <p:nvSpPr>
          <p:cNvPr id="44039" name="Header Placeholder 10"/>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US" altLang="en-US" dirty="0" smtClean="0"/>
              <a:t>Storm Water Runoff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LTW_Logo_Print Fina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71600" y="685800"/>
            <a:ext cx="6400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3886205"/>
            <a:ext cx="7772400" cy="1470025"/>
          </a:xfrm>
        </p:spPr>
        <p:txBody>
          <a:bodyPr/>
          <a:lstStyle>
            <a:lvl1pPr algn="ctr">
              <a:defRPr sz="3000"/>
            </a:lvl1pPr>
          </a:lstStyle>
          <a:p>
            <a:r>
              <a:rPr lang="en-US" smtClean="0"/>
              <a:t>Click to edit Master title style</a:t>
            </a:r>
            <a:endParaRPr lang="en-US" dirty="0"/>
          </a:p>
        </p:txBody>
      </p:sp>
      <p:sp>
        <p:nvSpPr>
          <p:cNvPr id="3" name="Subtitle 2"/>
          <p:cNvSpPr>
            <a:spLocks noGrp="1"/>
          </p:cNvSpPr>
          <p:nvPr>
            <p:ph type="subTitle" idx="1"/>
          </p:nvPr>
        </p:nvSpPr>
        <p:spPr>
          <a:xfrm>
            <a:off x="1371600" y="5184775"/>
            <a:ext cx="6400800" cy="60642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Tree>
    <p:extLst>
      <p:ext uri="{BB962C8B-B14F-4D97-AF65-F5344CB8AC3E}">
        <p14:creationId xmlns:p14="http://schemas.microsoft.com/office/powerpoint/2010/main" val="326332730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953589"/>
            <a:ext cx="8001000" cy="6096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1630640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ios">
    <p:spTree>
      <p:nvGrpSpPr>
        <p:cNvPr id="1" name=""/>
        <p:cNvGrpSpPr/>
        <p:nvPr/>
      </p:nvGrpSpPr>
      <p:grpSpPr>
        <a:xfrm>
          <a:off x="0" y="0"/>
          <a:ext cx="0" cy="0"/>
          <a:chOff x="0" y="0"/>
          <a:chExt cx="0" cy="0"/>
        </a:xfrm>
      </p:grpSpPr>
      <p:sp>
        <p:nvSpPr>
          <p:cNvPr id="2" name="Title 1"/>
          <p:cNvSpPr>
            <a:spLocks noGrp="1"/>
          </p:cNvSpPr>
          <p:nvPr>
            <p:ph type="title"/>
          </p:nvPr>
        </p:nvSpPr>
        <p:spPr>
          <a:xfrm>
            <a:off x="685800" y="953589"/>
            <a:ext cx="8001000" cy="6096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800"/>
              </a:spcBef>
              <a:buNone/>
              <a:defRPr sz="1600">
                <a:solidFill>
                  <a:schemeClr val="tx2"/>
                </a:solidFill>
                <a:latin typeface="Verdana" pitchFamily="34" charset="0"/>
              </a:defRPr>
            </a:lvl1pPr>
            <a:lvl2pPr marL="0" indent="0">
              <a:buNone/>
              <a:defRPr sz="12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433537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1981200"/>
            <a:ext cx="3810000" cy="4267200"/>
          </a:xfrm>
        </p:spPr>
        <p:txBody>
          <a:bodyPr/>
          <a:lstStyle>
            <a:lvl1pPr>
              <a:defRPr sz="18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981200"/>
            <a:ext cx="3810000" cy="4267200"/>
          </a:xfrm>
        </p:spPr>
        <p:txBody>
          <a:bodyPr/>
          <a:lstStyle>
            <a:lvl1pPr>
              <a:defRPr sz="18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2778855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Tree>
    <p:extLst>
      <p:ext uri="{BB962C8B-B14F-4D97-AF65-F5344CB8AC3E}">
        <p14:creationId xmlns:p14="http://schemas.microsoft.com/office/powerpoint/2010/main" val="315767570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ECTION ">
    <p:spTree>
      <p:nvGrpSpPr>
        <p:cNvPr id="1" name=""/>
        <p:cNvGrpSpPr/>
        <p:nvPr/>
      </p:nvGrpSpPr>
      <p:grpSpPr>
        <a:xfrm>
          <a:off x="0" y="0"/>
          <a:ext cx="0" cy="0"/>
          <a:chOff x="0" y="0"/>
          <a:chExt cx="0" cy="0"/>
        </a:xfrm>
      </p:grpSpPr>
      <p:pic>
        <p:nvPicPr>
          <p:cNvPr id="3" name="Picture 6" descr="ppt_backgroun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0" y="-38100"/>
            <a:ext cx="9906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85800" y="3108960"/>
            <a:ext cx="7772400" cy="609600"/>
          </a:xfrm>
        </p:spPr>
        <p:txBody>
          <a:bodyPr/>
          <a:lstStyle>
            <a:lvl1pPr algn="ct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76473440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56097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Title Sub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953589"/>
            <a:ext cx="8001000" cy="6096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5800" y="1685108"/>
            <a:ext cx="7772400" cy="4275906"/>
          </a:xfrm>
        </p:spPr>
        <p:txBody>
          <a:bodyPr/>
          <a:lstStyle>
            <a:lvl1pPr marL="0" indent="0">
              <a:spcAft>
                <a:spcPts val="800"/>
              </a:spcAft>
              <a:buFontTx/>
              <a:buNone/>
              <a:defRPr b="1"/>
            </a:lvl1pPr>
            <a:lvl2pPr marL="339725" indent="-339725">
              <a:spcBef>
                <a:spcPts val="300"/>
              </a:spcBef>
              <a:buFont typeface="Arial" pitchFamily="34" charset="0"/>
              <a:buChar char="•"/>
              <a:defRPr sz="1800"/>
            </a:lvl2pPr>
            <a:lvl3pPr marL="627063" indent="-287338">
              <a:spcBef>
                <a:spcPts val="300"/>
              </a:spcBef>
              <a:buFont typeface="Century Gothic" pitchFamily="34" charset="0"/>
              <a:buChar char="–"/>
              <a:defRPr sz="1600"/>
            </a:lvl3pPr>
            <a:lvl4pPr marL="914400" indent="-287338">
              <a:spcBef>
                <a:spcPts val="300"/>
              </a:spcBef>
              <a:buFont typeface="Arial" pitchFamily="34" charset="0"/>
              <a:buChar char="•"/>
              <a:defRPr sz="1600"/>
            </a:lvl4pPr>
            <a:lvl5pPr marL="1319213" indent="-287338">
              <a:spcBef>
                <a:spcPts val="300"/>
              </a:spcBef>
              <a:buFont typeface="Century Gothic"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9703043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954088"/>
            <a:ext cx="8001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SLIDE TITLE</a:t>
            </a:r>
          </a:p>
        </p:txBody>
      </p:sp>
      <p:sp>
        <p:nvSpPr>
          <p:cNvPr id="1027" name="Rectangle 3"/>
          <p:cNvSpPr>
            <a:spLocks noGrp="1" noChangeArrowheads="1"/>
          </p:cNvSpPr>
          <p:nvPr>
            <p:ph type="body" idx="1"/>
          </p:nvPr>
        </p:nvSpPr>
        <p:spPr bwMode="auto">
          <a:xfrm>
            <a:off x="685800" y="1981200"/>
            <a:ext cx="7772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Picture 7" descr="PLTW_Logo_Print Final"/>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0"/>
            <a:ext cx="19050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1"/>
          <p:cNvSpPr>
            <a:spLocks noChangeArrowheads="1"/>
          </p:cNvSpPr>
          <p:nvPr/>
        </p:nvSpPr>
        <p:spPr bwMode="auto">
          <a:xfrm>
            <a:off x="4076700" y="550863"/>
            <a:ext cx="4714875"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eaLnBrk="1" hangingPunct="1">
              <a:defRPr/>
            </a:pPr>
            <a:endParaRPr lang="en-US" altLang="en-US" sz="1400" dirty="0" smtClean="0">
              <a:solidFill>
                <a:schemeClr val="tx2"/>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3797" r:id="rId1"/>
    <p:sldLayoutId id="2147483791" r:id="rId2"/>
    <p:sldLayoutId id="2147483792" r:id="rId3"/>
    <p:sldLayoutId id="2147483793" r:id="rId4"/>
    <p:sldLayoutId id="2147483794" r:id="rId5"/>
    <p:sldLayoutId id="2147483798" r:id="rId6"/>
    <p:sldLayoutId id="2147483795" r:id="rId7"/>
    <p:sldLayoutId id="2147483796" r:id="rId8"/>
  </p:sldLayoutIdLst>
  <p:transition>
    <p:fade/>
  </p:transition>
  <p:txStyles>
    <p:titleStyle>
      <a:lvl1pPr algn="l" rtl="0" eaLnBrk="0" fontAlgn="base" hangingPunct="0">
        <a:spcBef>
          <a:spcPct val="0"/>
        </a:spcBef>
        <a:spcAft>
          <a:spcPct val="0"/>
        </a:spcAft>
        <a:defRPr sz="2400">
          <a:solidFill>
            <a:schemeClr val="tx2"/>
          </a:solidFill>
          <a:latin typeface="Arial"/>
          <a:ea typeface="+mj-ea"/>
          <a:cs typeface="Arial"/>
        </a:defRPr>
      </a:lvl1pPr>
      <a:lvl2pPr algn="l" rtl="0" eaLnBrk="0" fontAlgn="base" hangingPunct="0">
        <a:spcBef>
          <a:spcPct val="0"/>
        </a:spcBef>
        <a:spcAft>
          <a:spcPct val="0"/>
        </a:spcAft>
        <a:defRPr sz="2400">
          <a:solidFill>
            <a:schemeClr val="tx2"/>
          </a:solidFill>
          <a:latin typeface="Arial" charset="0"/>
          <a:ea typeface="ＭＳ Ｐゴシック" pitchFamily="112" charset="-128"/>
          <a:cs typeface="Arial" pitchFamily="34" charset="0"/>
        </a:defRPr>
      </a:lvl2pPr>
      <a:lvl3pPr algn="l" rtl="0" eaLnBrk="0" fontAlgn="base" hangingPunct="0">
        <a:spcBef>
          <a:spcPct val="0"/>
        </a:spcBef>
        <a:spcAft>
          <a:spcPct val="0"/>
        </a:spcAft>
        <a:defRPr sz="2400">
          <a:solidFill>
            <a:schemeClr val="tx2"/>
          </a:solidFill>
          <a:latin typeface="Arial" charset="0"/>
          <a:ea typeface="ＭＳ Ｐゴシック" pitchFamily="112" charset="-128"/>
          <a:cs typeface="Arial" pitchFamily="34" charset="0"/>
        </a:defRPr>
      </a:lvl3pPr>
      <a:lvl4pPr algn="l" rtl="0" eaLnBrk="0" fontAlgn="base" hangingPunct="0">
        <a:spcBef>
          <a:spcPct val="0"/>
        </a:spcBef>
        <a:spcAft>
          <a:spcPct val="0"/>
        </a:spcAft>
        <a:defRPr sz="2400">
          <a:solidFill>
            <a:schemeClr val="tx2"/>
          </a:solidFill>
          <a:latin typeface="Arial" charset="0"/>
          <a:ea typeface="ＭＳ Ｐゴシック" pitchFamily="112" charset="-128"/>
          <a:cs typeface="Arial" pitchFamily="34" charset="0"/>
        </a:defRPr>
      </a:lvl4pPr>
      <a:lvl5pPr algn="l" rtl="0" eaLnBrk="0" fontAlgn="base" hangingPunct="0">
        <a:spcBef>
          <a:spcPct val="0"/>
        </a:spcBef>
        <a:spcAft>
          <a:spcPct val="0"/>
        </a:spcAft>
        <a:defRPr sz="2400">
          <a:solidFill>
            <a:schemeClr val="tx2"/>
          </a:solidFill>
          <a:latin typeface="Arial" charset="0"/>
          <a:ea typeface="ＭＳ Ｐゴシック" pitchFamily="112" charset="-128"/>
          <a:cs typeface="Arial" pitchFamily="34" charset="0"/>
        </a:defRPr>
      </a:lvl5pPr>
      <a:lvl6pPr marL="457200" algn="l" rtl="0" eaLnBrk="1" fontAlgn="base" hangingPunct="1">
        <a:spcBef>
          <a:spcPct val="0"/>
        </a:spcBef>
        <a:spcAft>
          <a:spcPct val="0"/>
        </a:spcAft>
        <a:defRPr sz="2300">
          <a:solidFill>
            <a:srgbClr val="1D2F86"/>
          </a:solidFill>
          <a:latin typeface="Interstate-Regular" pitchFamily="112" charset="0"/>
          <a:ea typeface="ＭＳ Ｐゴシック" pitchFamily="112" charset="-128"/>
        </a:defRPr>
      </a:lvl6pPr>
      <a:lvl7pPr marL="914400" algn="l" rtl="0" eaLnBrk="1" fontAlgn="base" hangingPunct="1">
        <a:spcBef>
          <a:spcPct val="0"/>
        </a:spcBef>
        <a:spcAft>
          <a:spcPct val="0"/>
        </a:spcAft>
        <a:defRPr sz="2300">
          <a:solidFill>
            <a:srgbClr val="1D2F86"/>
          </a:solidFill>
          <a:latin typeface="Interstate-Regular" pitchFamily="112" charset="0"/>
          <a:ea typeface="ＭＳ Ｐゴシック" pitchFamily="112" charset="-128"/>
        </a:defRPr>
      </a:lvl7pPr>
      <a:lvl8pPr marL="1371600" algn="l" rtl="0" eaLnBrk="1" fontAlgn="base" hangingPunct="1">
        <a:spcBef>
          <a:spcPct val="0"/>
        </a:spcBef>
        <a:spcAft>
          <a:spcPct val="0"/>
        </a:spcAft>
        <a:defRPr sz="2300">
          <a:solidFill>
            <a:srgbClr val="1D2F86"/>
          </a:solidFill>
          <a:latin typeface="Interstate-Regular" pitchFamily="112" charset="0"/>
          <a:ea typeface="ＭＳ Ｐゴシック" pitchFamily="112" charset="-128"/>
        </a:defRPr>
      </a:lvl8pPr>
      <a:lvl9pPr marL="1828800" algn="l" rtl="0" eaLnBrk="1" fontAlgn="base" hangingPunct="1">
        <a:spcBef>
          <a:spcPct val="0"/>
        </a:spcBef>
        <a:spcAft>
          <a:spcPct val="0"/>
        </a:spcAft>
        <a:defRPr sz="2300">
          <a:solidFill>
            <a:srgbClr val="1D2F86"/>
          </a:solidFill>
          <a:latin typeface="Interstate-Regular" pitchFamily="112" charset="0"/>
          <a:ea typeface="ＭＳ Ｐゴシック" pitchFamily="112" charset="-128"/>
        </a:defRPr>
      </a:lvl9pPr>
    </p:titleStyle>
    <p:bodyStyle>
      <a:lvl1pPr marL="342900" indent="-342900" algn="l" rtl="0" eaLnBrk="0" fontAlgn="base" hangingPunct="0">
        <a:lnSpc>
          <a:spcPct val="95000"/>
        </a:lnSpc>
        <a:spcBef>
          <a:spcPct val="20000"/>
        </a:spcBef>
        <a:spcAft>
          <a:spcPct val="0"/>
        </a:spcAft>
        <a:buClr>
          <a:schemeClr val="accent1"/>
        </a:buClr>
        <a:buChar char="•"/>
        <a:defRPr>
          <a:solidFill>
            <a:schemeClr val="tx1"/>
          </a:solidFill>
          <a:latin typeface="Georgia"/>
          <a:ea typeface="+mn-ea"/>
          <a:cs typeface="Georgia"/>
        </a:defRPr>
      </a:lvl1pPr>
      <a:lvl2pPr marL="742950" indent="-285750" algn="l" rtl="0" eaLnBrk="0" fontAlgn="base" hangingPunct="0">
        <a:lnSpc>
          <a:spcPct val="95000"/>
        </a:lnSpc>
        <a:spcBef>
          <a:spcPts val="300"/>
        </a:spcBef>
        <a:spcAft>
          <a:spcPct val="0"/>
        </a:spcAft>
        <a:buClr>
          <a:schemeClr val="accent1"/>
        </a:buClr>
        <a:buChar char="–"/>
        <a:defRPr sz="1600">
          <a:solidFill>
            <a:schemeClr val="tx1"/>
          </a:solidFill>
          <a:latin typeface="Georgia"/>
          <a:ea typeface="+mn-ea"/>
          <a:cs typeface="Georgia"/>
        </a:defRPr>
      </a:lvl2pPr>
      <a:lvl3pPr marL="1143000" indent="-228600" algn="l" rtl="0" eaLnBrk="0" fontAlgn="base" hangingPunct="0">
        <a:lnSpc>
          <a:spcPct val="95000"/>
        </a:lnSpc>
        <a:spcBef>
          <a:spcPts val="300"/>
        </a:spcBef>
        <a:spcAft>
          <a:spcPct val="0"/>
        </a:spcAft>
        <a:buClr>
          <a:schemeClr val="accent1"/>
        </a:buClr>
        <a:buChar char="•"/>
        <a:defRPr sz="1600">
          <a:solidFill>
            <a:schemeClr val="tx1"/>
          </a:solidFill>
          <a:latin typeface="Georgia"/>
          <a:ea typeface="+mn-ea"/>
          <a:cs typeface="Georgia"/>
        </a:defRPr>
      </a:lvl3pPr>
      <a:lvl4pPr marL="1600200" indent="-228600" algn="l" rtl="0" eaLnBrk="0" fontAlgn="base" hangingPunct="0">
        <a:lnSpc>
          <a:spcPct val="95000"/>
        </a:lnSpc>
        <a:spcBef>
          <a:spcPts val="300"/>
        </a:spcBef>
        <a:spcAft>
          <a:spcPct val="0"/>
        </a:spcAft>
        <a:buClr>
          <a:schemeClr val="accent1"/>
        </a:buClr>
        <a:buChar char="–"/>
        <a:defRPr sz="1600">
          <a:solidFill>
            <a:schemeClr val="tx1"/>
          </a:solidFill>
          <a:latin typeface="Georgia"/>
          <a:ea typeface="+mn-ea"/>
          <a:cs typeface="Georgia"/>
        </a:defRPr>
      </a:lvl4pPr>
      <a:lvl5pPr marL="2057400" indent="-228600" algn="l" rtl="0" eaLnBrk="0" fontAlgn="base" hangingPunct="0">
        <a:lnSpc>
          <a:spcPct val="95000"/>
        </a:lnSpc>
        <a:spcBef>
          <a:spcPts val="300"/>
        </a:spcBef>
        <a:spcAft>
          <a:spcPct val="0"/>
        </a:spcAft>
        <a:buClr>
          <a:schemeClr val="accent1"/>
        </a:buClr>
        <a:buChar char="»"/>
        <a:defRPr sz="1600">
          <a:solidFill>
            <a:schemeClr val="tx1"/>
          </a:solidFill>
          <a:latin typeface="Georgia"/>
          <a:ea typeface="+mn-ea"/>
          <a:cs typeface="Georgia"/>
        </a:defRPr>
      </a:lvl5pPr>
      <a:lvl6pPr marL="2514600" indent="-228600" algn="l" rtl="0" eaLnBrk="1" fontAlgn="base" hangingPunct="1">
        <a:spcBef>
          <a:spcPct val="20000"/>
        </a:spcBef>
        <a:spcAft>
          <a:spcPct val="0"/>
        </a:spcAft>
        <a:buClr>
          <a:srgbClr val="B60E20"/>
        </a:buClr>
        <a:buChar char="»"/>
        <a:defRPr sz="1700">
          <a:solidFill>
            <a:schemeClr val="tx1"/>
          </a:solidFill>
          <a:latin typeface="+mn-lt"/>
          <a:ea typeface="+mn-ea"/>
        </a:defRPr>
      </a:lvl6pPr>
      <a:lvl7pPr marL="2971800" indent="-228600" algn="l" rtl="0" eaLnBrk="1" fontAlgn="base" hangingPunct="1">
        <a:spcBef>
          <a:spcPct val="20000"/>
        </a:spcBef>
        <a:spcAft>
          <a:spcPct val="0"/>
        </a:spcAft>
        <a:buClr>
          <a:srgbClr val="B60E20"/>
        </a:buClr>
        <a:buChar char="»"/>
        <a:defRPr sz="1700">
          <a:solidFill>
            <a:schemeClr val="tx1"/>
          </a:solidFill>
          <a:latin typeface="+mn-lt"/>
          <a:ea typeface="+mn-ea"/>
        </a:defRPr>
      </a:lvl7pPr>
      <a:lvl8pPr marL="3429000" indent="-228600" algn="l" rtl="0" eaLnBrk="1" fontAlgn="base" hangingPunct="1">
        <a:spcBef>
          <a:spcPct val="20000"/>
        </a:spcBef>
        <a:spcAft>
          <a:spcPct val="0"/>
        </a:spcAft>
        <a:buClr>
          <a:srgbClr val="B60E20"/>
        </a:buClr>
        <a:buChar char="»"/>
        <a:defRPr sz="1700">
          <a:solidFill>
            <a:schemeClr val="tx1"/>
          </a:solidFill>
          <a:latin typeface="+mn-lt"/>
          <a:ea typeface="+mn-ea"/>
        </a:defRPr>
      </a:lvl8pPr>
      <a:lvl9pPr marL="3886200" indent="-228600" algn="l" rtl="0" eaLnBrk="1" fontAlgn="base" hangingPunct="1">
        <a:spcBef>
          <a:spcPct val="20000"/>
        </a:spcBef>
        <a:spcAft>
          <a:spcPct val="0"/>
        </a:spcAft>
        <a:buClr>
          <a:srgbClr val="B60E20"/>
        </a:buClr>
        <a:buChar char="»"/>
        <a:defRPr sz="17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w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8.wmf"/><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9.wmf"/><Relationship Id="rId4"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11.wmf"/><Relationship Id="rId4" Type="http://schemas.openxmlformats.org/officeDocument/2006/relationships/oleObject" Target="../embeddings/oleObject6.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9.bin"/><Relationship Id="rId5" Type="http://schemas.openxmlformats.org/officeDocument/2006/relationships/image" Target="../media/image13.wmf"/><Relationship Id="rId4" Type="http://schemas.openxmlformats.org/officeDocument/2006/relationships/oleObject" Target="../embeddings/oleObject8.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5.wmf"/><Relationship Id="rId4" Type="http://schemas.openxmlformats.org/officeDocument/2006/relationships/oleObject" Target="../embeddings/oleObject10.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1371600" y="4343400"/>
            <a:ext cx="6400800" cy="838200"/>
          </a:xfrm>
          <a:prstGeom prst="rect">
            <a:avLst/>
          </a:prstGeo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400">
                <a:solidFill>
                  <a:schemeClr val="tx1"/>
                </a:solidFill>
                <a:latin typeface="+mn-lt"/>
              </a:defRPr>
            </a:lvl4pPr>
            <a:lvl5pPr marL="2057400" indent="-228600" algn="l" rtl="0" fontAlgn="base">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defRPr/>
            </a:pPr>
            <a:r>
              <a:rPr lang="en-US" b="1" kern="0" dirty="0" smtClean="0">
                <a:solidFill>
                  <a:srgbClr val="002060"/>
                </a:solidFill>
                <a:cs typeface="Arial" panose="020B0604020202020204" pitchFamily="34" charset="0"/>
              </a:rPr>
              <a:t>Storm Water Runoff</a:t>
            </a:r>
            <a:endParaRPr lang="en-US" b="1" kern="0" dirty="0">
              <a:solidFill>
                <a:srgbClr val="002060"/>
              </a:solidFill>
              <a:cs typeface="Arial" panose="020B0604020202020204" pitchFamily="34" charset="0"/>
            </a:endParaRPr>
          </a:p>
        </p:txBody>
      </p:sp>
      <p:sp>
        <p:nvSpPr>
          <p:cNvPr id="13" name="Footer Placeholder 3"/>
          <p:cNvSpPr txBox="1">
            <a:spLocks/>
          </p:cNvSpPr>
          <p:nvPr/>
        </p:nvSpPr>
        <p:spPr bwMode="auto">
          <a:xfrm>
            <a:off x="6934200" y="6629400"/>
            <a:ext cx="2209800" cy="228600"/>
          </a:xfrm>
          <a:prstGeom prst="rect">
            <a:avLst/>
          </a:prstGeom>
          <a:noFill/>
          <a:ln w="9525">
            <a:noFill/>
            <a:miter lim="800000"/>
            <a:headEnd/>
            <a:tailEnd/>
          </a:ln>
          <a:effectLst/>
        </p:spPr>
        <p:txBody>
          <a:bodyPr/>
          <a:lstStyle>
            <a:defPPr>
              <a:defRPr lang="en-US"/>
            </a:defPPr>
            <a:lvl1pPr algn="ct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800" dirty="0" smtClean="0">
                <a:solidFill>
                  <a:schemeClr val="bg1">
                    <a:lumMod val="50000"/>
                  </a:schemeClr>
                </a:solidFill>
                <a:latin typeface="Arial" panose="020B0604020202020204" pitchFamily="34" charset="0"/>
                <a:cs typeface="Arial" panose="020B0604020202020204" pitchFamily="34" charset="0"/>
              </a:rPr>
              <a:t>© 2010 Project Lead The Way, Inc.</a:t>
            </a:r>
            <a:endParaRPr lang="en-US" sz="800" dirty="0">
              <a:solidFill>
                <a:schemeClr val="bg1">
                  <a:lumMod val="50000"/>
                </a:schemeClr>
              </a:solidFill>
              <a:latin typeface="Arial" panose="020B0604020202020204" pitchFamily="34" charset="0"/>
              <a:cs typeface="Arial" panose="020B0604020202020204" pitchFamily="34" charset="0"/>
            </a:endParaRPr>
          </a:p>
        </p:txBody>
      </p:sp>
      <p:sp>
        <p:nvSpPr>
          <p:cNvPr id="4100" name="Footer Placeholder 3"/>
          <p:cNvSpPr txBox="1">
            <a:spLocks/>
          </p:cNvSpPr>
          <p:nvPr/>
        </p:nvSpPr>
        <p:spPr bwMode="auto">
          <a:xfrm>
            <a:off x="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sz="800" dirty="0">
                <a:solidFill>
                  <a:srgbClr val="7F7F7F"/>
                </a:solidFill>
                <a:latin typeface="Arial" charset="0"/>
              </a:rPr>
              <a:t>Civil Engineering and Architecture</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The Rational Method</a:t>
            </a:r>
            <a:br>
              <a:rPr lang="en-US" altLang="en-US" sz="3200" dirty="0" smtClean="0">
                <a:latin typeface="Arial" charset="0"/>
                <a:cs typeface="Arial" charset="0"/>
              </a:rPr>
            </a:br>
            <a:endParaRPr lang="en-US" altLang="en-US" sz="3200" dirty="0" smtClean="0">
              <a:latin typeface="Arial" charset="0"/>
              <a:cs typeface="Arial" charset="0"/>
            </a:endParaRPr>
          </a:p>
        </p:txBody>
      </p:sp>
      <p:sp>
        <p:nvSpPr>
          <p:cNvPr id="13315" name="Rectangle 3"/>
          <p:cNvSpPr>
            <a:spLocks noGrp="1" noChangeArrowheads="1"/>
          </p:cNvSpPr>
          <p:nvPr>
            <p:ph type="body" idx="1"/>
          </p:nvPr>
        </p:nvSpPr>
        <p:spPr>
          <a:xfrm>
            <a:off x="428625" y="1841500"/>
            <a:ext cx="8372475" cy="1830388"/>
          </a:xfrm>
        </p:spPr>
        <p:txBody>
          <a:bodyPr/>
          <a:lstStyle/>
          <a:p>
            <a:pPr eaLnBrk="1" hangingPunct="1">
              <a:buFont typeface="Wingdings" pitchFamily="2" charset="2"/>
              <a:buNone/>
            </a:pPr>
            <a:r>
              <a:rPr lang="en-US" altLang="en-US" sz="2800" dirty="0" smtClean="0">
                <a:latin typeface="Georgia" pitchFamily="18" charset="0"/>
                <a:cs typeface="Georgia" pitchFamily="18" charset="0"/>
              </a:rPr>
              <a:t>The Rational Formula (with recurrence adjustment)</a:t>
            </a:r>
          </a:p>
          <a:p>
            <a:pPr lvl="1" eaLnBrk="1" hangingPunct="1">
              <a:buFont typeface="Wingdings" pitchFamily="2" charset="2"/>
              <a:buNone/>
            </a:pPr>
            <a:endParaRPr lang="en-US" altLang="en-US" sz="2100" dirty="0" smtClean="0">
              <a:latin typeface="Georgia" pitchFamily="18" charset="0"/>
              <a:cs typeface="Georgia" pitchFamily="18" charset="0"/>
            </a:endParaRPr>
          </a:p>
          <a:p>
            <a:pPr lvl="1" eaLnBrk="1" hangingPunct="1">
              <a:buFont typeface="Wingdings" pitchFamily="2" charset="2"/>
              <a:buNone/>
            </a:pPr>
            <a:r>
              <a:rPr lang="en-US" altLang="en-US" sz="4400" dirty="0" smtClean="0">
                <a:solidFill>
                  <a:schemeClr val="hlink"/>
                </a:solidFill>
                <a:latin typeface="Georgia" pitchFamily="18" charset="0"/>
                <a:cs typeface="Georgia" pitchFamily="18" charset="0"/>
              </a:rPr>
              <a:t>		</a:t>
            </a:r>
            <a:r>
              <a:rPr lang="en-US" altLang="en-US" sz="4400" dirty="0" smtClean="0">
                <a:solidFill>
                  <a:srgbClr val="C00000"/>
                </a:solidFill>
                <a:latin typeface="Georgia" pitchFamily="18" charset="0"/>
                <a:cs typeface="Georgia" pitchFamily="18" charset="0"/>
              </a:rPr>
              <a:t>	</a:t>
            </a:r>
            <a:r>
              <a:rPr lang="en-US" altLang="en-US" sz="4400" dirty="0" smtClean="0">
                <a:solidFill>
                  <a:srgbClr val="C00000"/>
                </a:solidFill>
                <a:latin typeface="Arial" charset="0"/>
                <a:cs typeface="Arial" charset="0"/>
              </a:rPr>
              <a:t>Q = C</a:t>
            </a:r>
            <a:r>
              <a:rPr lang="en-US" altLang="en-US" sz="4400" baseline="-25000" dirty="0" smtClean="0">
                <a:solidFill>
                  <a:srgbClr val="C00000"/>
                </a:solidFill>
                <a:latin typeface="Arial" charset="0"/>
                <a:cs typeface="Arial" charset="0"/>
              </a:rPr>
              <a:t>f </a:t>
            </a:r>
            <a:r>
              <a:rPr lang="en-US" altLang="en-US" sz="4400" dirty="0" smtClean="0">
                <a:solidFill>
                  <a:srgbClr val="C00000"/>
                </a:solidFill>
                <a:latin typeface="Arial" charset="0"/>
                <a:cs typeface="Arial" charset="0"/>
              </a:rPr>
              <a:t>C i A</a:t>
            </a:r>
          </a:p>
          <a:p>
            <a:pPr lvl="1" eaLnBrk="1" hangingPunct="1">
              <a:buFont typeface="Wingdings" pitchFamily="2" charset="2"/>
              <a:buNone/>
            </a:pPr>
            <a:endParaRPr lang="en-US" altLang="en-US" sz="2400" dirty="0" smtClean="0">
              <a:latin typeface="Georgia" pitchFamily="18" charset="0"/>
              <a:cs typeface="Georgia" pitchFamily="18" charset="0"/>
            </a:endParaRPr>
          </a:p>
        </p:txBody>
      </p:sp>
      <p:graphicFrame>
        <p:nvGraphicFramePr>
          <p:cNvPr id="4" name="Table 3"/>
          <p:cNvGraphicFramePr>
            <a:graphicFrameLocks noGrp="1"/>
          </p:cNvGraphicFramePr>
          <p:nvPr/>
        </p:nvGraphicFramePr>
        <p:xfrm>
          <a:off x="1971675" y="3997325"/>
          <a:ext cx="5029200" cy="1854200"/>
        </p:xfrm>
        <a:graphic>
          <a:graphicData uri="http://schemas.openxmlformats.org/drawingml/2006/table">
            <a:tbl>
              <a:tblPr firstRow="1" bandRow="1">
                <a:tableStyleId>{5C22544A-7EE6-4342-B048-85BDC9FD1C3A}</a:tableStyleId>
              </a:tblPr>
              <a:tblGrid>
                <a:gridCol w="2514600"/>
                <a:gridCol w="2514600"/>
              </a:tblGrid>
              <a:tr h="370840">
                <a:tc>
                  <a:txBody>
                    <a:bodyPr/>
                    <a:lstStyle/>
                    <a:p>
                      <a:pPr algn="ctr"/>
                      <a:r>
                        <a:rPr lang="en-US" dirty="0" smtClean="0"/>
                        <a:t>Return</a:t>
                      </a:r>
                      <a:r>
                        <a:rPr lang="en-US" baseline="0" dirty="0" smtClean="0"/>
                        <a:t> Period</a:t>
                      </a:r>
                      <a:endParaRPr lang="en-US" dirty="0"/>
                    </a:p>
                  </a:txBody>
                  <a:tcPr/>
                </a:tc>
                <a:tc>
                  <a:txBody>
                    <a:bodyPr/>
                    <a:lstStyle/>
                    <a:p>
                      <a:pPr algn="ctr"/>
                      <a:r>
                        <a:rPr lang="en-US" dirty="0" smtClean="0"/>
                        <a:t>C</a:t>
                      </a:r>
                      <a:r>
                        <a:rPr lang="en-US" baseline="-25000" dirty="0" smtClean="0"/>
                        <a:t>f</a:t>
                      </a:r>
                      <a:endParaRPr lang="en-US" dirty="0"/>
                    </a:p>
                  </a:txBody>
                  <a:tcPr/>
                </a:tc>
              </a:tr>
              <a:tr h="370840">
                <a:tc>
                  <a:txBody>
                    <a:bodyPr/>
                    <a:lstStyle/>
                    <a:p>
                      <a:pPr algn="ctr"/>
                      <a:r>
                        <a:rPr lang="en-US" dirty="0" smtClean="0"/>
                        <a:t>1, 2, 5, 10</a:t>
                      </a:r>
                      <a:endParaRPr lang="en-US" dirty="0"/>
                    </a:p>
                  </a:txBody>
                  <a:tcPr/>
                </a:tc>
                <a:tc>
                  <a:txBody>
                    <a:bodyPr/>
                    <a:lstStyle/>
                    <a:p>
                      <a:pPr algn="ctr"/>
                      <a:r>
                        <a:rPr lang="en-US" dirty="0" smtClean="0"/>
                        <a:t>1.0</a:t>
                      </a:r>
                      <a:endParaRPr lang="en-US" dirty="0"/>
                    </a:p>
                  </a:txBody>
                  <a:tcPr/>
                </a:tc>
              </a:tr>
              <a:tr h="370840">
                <a:tc>
                  <a:txBody>
                    <a:bodyPr/>
                    <a:lstStyle/>
                    <a:p>
                      <a:pPr algn="ctr"/>
                      <a:r>
                        <a:rPr lang="en-US" dirty="0" smtClean="0"/>
                        <a:t>25</a:t>
                      </a:r>
                      <a:endParaRPr lang="en-US" dirty="0"/>
                    </a:p>
                  </a:txBody>
                  <a:tcPr/>
                </a:tc>
                <a:tc>
                  <a:txBody>
                    <a:bodyPr/>
                    <a:lstStyle/>
                    <a:p>
                      <a:pPr algn="ctr"/>
                      <a:r>
                        <a:rPr lang="en-US" dirty="0" smtClean="0"/>
                        <a:t>1.1</a:t>
                      </a:r>
                      <a:endParaRPr lang="en-US" dirty="0"/>
                    </a:p>
                  </a:txBody>
                  <a:tcPr/>
                </a:tc>
              </a:tr>
              <a:tr h="370840">
                <a:tc>
                  <a:txBody>
                    <a:bodyPr/>
                    <a:lstStyle/>
                    <a:p>
                      <a:pPr algn="ctr"/>
                      <a:r>
                        <a:rPr lang="en-US" dirty="0" smtClean="0"/>
                        <a:t>50</a:t>
                      </a:r>
                      <a:endParaRPr lang="en-US" dirty="0"/>
                    </a:p>
                  </a:txBody>
                  <a:tcPr/>
                </a:tc>
                <a:tc>
                  <a:txBody>
                    <a:bodyPr/>
                    <a:lstStyle/>
                    <a:p>
                      <a:pPr algn="ctr"/>
                      <a:r>
                        <a:rPr lang="en-US" dirty="0" smtClean="0"/>
                        <a:t>1.2</a:t>
                      </a:r>
                      <a:endParaRPr lang="en-US" dirty="0"/>
                    </a:p>
                  </a:txBody>
                  <a:tcPr/>
                </a:tc>
              </a:tr>
              <a:tr h="370840">
                <a:tc>
                  <a:txBody>
                    <a:bodyPr/>
                    <a:lstStyle/>
                    <a:p>
                      <a:pPr algn="ctr"/>
                      <a:r>
                        <a:rPr lang="en-US" dirty="0" smtClean="0"/>
                        <a:t>100</a:t>
                      </a:r>
                      <a:endParaRPr lang="en-US" dirty="0"/>
                    </a:p>
                  </a:txBody>
                  <a:tcPr/>
                </a:tc>
                <a:tc>
                  <a:txBody>
                    <a:bodyPr/>
                    <a:lstStyle/>
                    <a:p>
                      <a:pPr algn="ctr"/>
                      <a:r>
                        <a:rPr lang="en-US" dirty="0" smtClean="0"/>
                        <a:t>1.25</a:t>
                      </a:r>
                      <a:endParaRPr lang="en-US" dirty="0"/>
                    </a:p>
                  </a:txBody>
                  <a:tcPr/>
                </a:tc>
              </a:tr>
            </a:tbl>
          </a:graphicData>
        </a:graphic>
      </p:graphicFrame>
      <p:sp>
        <p:nvSpPr>
          <p:cNvPr id="5" name="Oval 4"/>
          <p:cNvSpPr>
            <a:spLocks noChangeArrowheads="1"/>
          </p:cNvSpPr>
          <p:nvPr/>
        </p:nvSpPr>
        <p:spPr bwMode="auto">
          <a:xfrm>
            <a:off x="3281363" y="2644775"/>
            <a:ext cx="719137" cy="768350"/>
          </a:xfrm>
          <a:prstGeom prst="ellipse">
            <a:avLst/>
          </a:prstGeom>
          <a:noFill/>
          <a:ln w="25400" algn="ctr">
            <a:solidFill>
              <a:srgbClr val="202053"/>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a:lnSpc>
                <a:spcPct val="100000"/>
              </a:lnSpc>
              <a:spcBef>
                <a:spcPct val="0"/>
              </a:spcBef>
              <a:buClrTx/>
              <a:buFontTx/>
              <a:buNone/>
            </a:pPr>
            <a:endParaRPr lang="en-US" altLang="en-US" dirty="0">
              <a:latin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500"/>
                                        <p:tgtEl>
                                          <p:spTgt spid="5"/>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Storm Characteristics</a:t>
            </a:r>
            <a:br>
              <a:rPr lang="en-US" altLang="en-US" sz="3200" dirty="0" smtClean="0">
                <a:latin typeface="Arial" charset="0"/>
                <a:cs typeface="Arial" charset="0"/>
              </a:rPr>
            </a:br>
            <a:endParaRPr lang="en-US" altLang="en-US" sz="3200" dirty="0" smtClean="0">
              <a:latin typeface="Arial" charset="0"/>
              <a:cs typeface="Arial" charset="0"/>
            </a:endParaRPr>
          </a:p>
        </p:txBody>
      </p:sp>
      <p:sp>
        <p:nvSpPr>
          <p:cNvPr id="14339" name="Rectangle 3"/>
          <p:cNvSpPr>
            <a:spLocks noGrp="1" noChangeArrowheads="1"/>
          </p:cNvSpPr>
          <p:nvPr>
            <p:ph type="body" idx="1"/>
          </p:nvPr>
        </p:nvSpPr>
        <p:spPr>
          <a:xfrm>
            <a:off x="1036638" y="1616075"/>
            <a:ext cx="7646987" cy="4632325"/>
          </a:xfrm>
        </p:spPr>
        <p:txBody>
          <a:bodyPr/>
          <a:lstStyle/>
          <a:p>
            <a:pPr eaLnBrk="1" hangingPunct="1"/>
            <a:r>
              <a:rPr lang="en-US" altLang="en-US" sz="2400" dirty="0" smtClean="0">
                <a:latin typeface="Georgia" pitchFamily="18" charset="0"/>
                <a:cs typeface="Georgia" pitchFamily="18" charset="0"/>
              </a:rPr>
              <a:t>Duration (minutes or hours) during which rain falls in a single storm</a:t>
            </a:r>
          </a:p>
          <a:p>
            <a:pPr eaLnBrk="1" hangingPunct="1"/>
            <a:r>
              <a:rPr lang="en-US" altLang="en-US" sz="2400" dirty="0" smtClean="0">
                <a:latin typeface="Georgia" pitchFamily="18" charset="0"/>
                <a:cs typeface="Georgia" pitchFamily="18" charset="0"/>
              </a:rPr>
              <a:t>Depth (inches) of rainfall resulting from storm</a:t>
            </a:r>
          </a:p>
          <a:p>
            <a:pPr eaLnBrk="1" hangingPunct="1"/>
            <a:r>
              <a:rPr lang="en-US" altLang="en-US" sz="2400" dirty="0" smtClean="0">
                <a:latin typeface="Georgia" pitchFamily="18" charset="0"/>
                <a:cs typeface="Georgia" pitchFamily="18" charset="0"/>
              </a:rPr>
              <a:t>Intensity (inches per hour)  </a:t>
            </a:r>
          </a:p>
        </p:txBody>
      </p:sp>
      <p:graphicFrame>
        <p:nvGraphicFramePr>
          <p:cNvPr id="1026" name="Object 2"/>
          <p:cNvGraphicFramePr>
            <a:graphicFrameLocks noChangeAspect="1"/>
          </p:cNvGraphicFramePr>
          <p:nvPr/>
        </p:nvGraphicFramePr>
        <p:xfrm>
          <a:off x="3011488" y="4259263"/>
          <a:ext cx="2944812" cy="876300"/>
        </p:xfrm>
        <a:graphic>
          <a:graphicData uri="http://schemas.openxmlformats.org/presentationml/2006/ole">
            <mc:AlternateContent xmlns:mc="http://schemas.openxmlformats.org/markup-compatibility/2006">
              <mc:Choice xmlns:v="urn:schemas-microsoft-com:vml" Requires="v">
                <p:oleObj spid="_x0000_s14342" name="Equation" r:id="rId4" imgW="1320227" imgH="393529" progId="Equation.DSMT4">
                  <p:embed/>
                </p:oleObj>
              </mc:Choice>
              <mc:Fallback>
                <p:oleObj name="Equation" r:id="rId4" imgW="1320227" imgH="393529"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1488" y="4259263"/>
                        <a:ext cx="2944812"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linds(horizontal)">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blinds(horizontal)">
                                      <p:cBhvr>
                                        <p:cTn id="12" dur="500"/>
                                        <p:tgtEl>
                                          <p:spTgt spid="14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blinds(horizontal)">
                                      <p:cBhvr>
                                        <p:cTn id="17" dur="500"/>
                                        <p:tgtEl>
                                          <p:spTgt spid="14339">
                                            <p:txEl>
                                              <p:pRg st="2" end="2"/>
                                            </p:txEl>
                                          </p:spTgt>
                                        </p:tgtEl>
                                      </p:cBhvr>
                                    </p:animEffect>
                                  </p:childTnLst>
                                </p:cTn>
                              </p:par>
                            </p:childTnLst>
                          </p:cTn>
                        </p:par>
                        <p:par>
                          <p:cTn id="18" fill="hold" nodeType="afterGroup">
                            <p:stCondLst>
                              <p:cond delay="500"/>
                            </p:stCondLst>
                            <p:childTnLst>
                              <p:par>
                                <p:cTn id="19" presetID="3" presetClass="entr" presetSubtype="10"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blinds(horizontal)">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Design Storm</a:t>
            </a:r>
            <a:br>
              <a:rPr lang="en-US" altLang="en-US" sz="3200" dirty="0" smtClean="0">
                <a:latin typeface="Arial" charset="0"/>
                <a:cs typeface="Arial" charset="0"/>
              </a:rPr>
            </a:br>
            <a:endParaRPr lang="en-US" altLang="en-US" sz="3200" dirty="0" smtClean="0">
              <a:latin typeface="Arial" charset="0"/>
              <a:cs typeface="Arial" charset="0"/>
            </a:endParaRPr>
          </a:p>
        </p:txBody>
      </p:sp>
      <p:sp>
        <p:nvSpPr>
          <p:cNvPr id="14339" name="Rectangle 3"/>
          <p:cNvSpPr>
            <a:spLocks noGrp="1" noChangeArrowheads="1"/>
          </p:cNvSpPr>
          <p:nvPr>
            <p:ph type="body" idx="1"/>
          </p:nvPr>
        </p:nvSpPr>
        <p:spPr>
          <a:xfrm>
            <a:off x="1036638" y="1616075"/>
            <a:ext cx="7646987" cy="4357688"/>
          </a:xfrm>
        </p:spPr>
        <p:txBody>
          <a:bodyPr/>
          <a:lstStyle/>
          <a:p>
            <a:pPr eaLnBrk="1" hangingPunct="1"/>
            <a:r>
              <a:rPr lang="en-US" altLang="en-US" sz="2400" dirty="0" smtClean="0">
                <a:latin typeface="Georgia" pitchFamily="18" charset="0"/>
                <a:cs typeface="Georgia" pitchFamily="18" charset="0"/>
              </a:rPr>
              <a:t>Storm magnitude for which storm water management facilities are designed</a:t>
            </a:r>
          </a:p>
          <a:p>
            <a:pPr eaLnBrk="1" hangingPunct="1"/>
            <a:r>
              <a:rPr lang="en-US" altLang="en-US" sz="2400" dirty="0" smtClean="0">
                <a:latin typeface="Georgia" pitchFamily="18" charset="0"/>
                <a:cs typeface="Georgia" pitchFamily="18" charset="0"/>
              </a:rPr>
              <a:t>Dictated by local regulations</a:t>
            </a:r>
          </a:p>
          <a:p>
            <a:pPr eaLnBrk="1" hangingPunct="1"/>
            <a:r>
              <a:rPr lang="en-US" altLang="en-US" sz="2400" dirty="0" smtClean="0">
                <a:latin typeface="Georgia" pitchFamily="18" charset="0"/>
                <a:cs typeface="Georgia" pitchFamily="18" charset="0"/>
              </a:rPr>
              <a:t>Described by return period and duration</a:t>
            </a:r>
          </a:p>
          <a:p>
            <a:pPr eaLnBrk="1" hangingPunct="1"/>
            <a:r>
              <a:rPr lang="en-US" altLang="en-US" sz="2400" dirty="0" smtClean="0">
                <a:latin typeface="Georgia" pitchFamily="18" charset="0"/>
                <a:cs typeface="Georgia" pitchFamily="18" charset="0"/>
              </a:rPr>
              <a:t>Return period – Average length of time between storms of a given duration and depth</a:t>
            </a:r>
          </a:p>
          <a:p>
            <a:pPr lvl="1" eaLnBrk="1" hangingPunct="1"/>
            <a:r>
              <a:rPr lang="en-US" altLang="en-US" sz="2200" dirty="0" smtClean="0">
                <a:solidFill>
                  <a:srgbClr val="C00000"/>
                </a:solidFill>
                <a:latin typeface="Georgia" pitchFamily="18" charset="0"/>
                <a:cs typeface="Georgia" pitchFamily="18" charset="0"/>
              </a:rPr>
              <a:t>100 year </a:t>
            </a:r>
            <a:r>
              <a:rPr lang="en-US" altLang="en-US" sz="2200" dirty="0" smtClean="0">
                <a:latin typeface="Georgia" pitchFamily="18" charset="0"/>
                <a:cs typeface="Georgia" pitchFamily="18" charset="0"/>
              </a:rPr>
              <a:t>storm has a 1 percent chance of occurring in any given year</a:t>
            </a:r>
          </a:p>
          <a:p>
            <a:pPr lvl="1" eaLnBrk="1" hangingPunct="1"/>
            <a:r>
              <a:rPr lang="en-US" altLang="en-US" sz="2200" dirty="0" smtClean="0">
                <a:solidFill>
                  <a:srgbClr val="C00000"/>
                </a:solidFill>
                <a:latin typeface="Georgia" pitchFamily="18" charset="0"/>
                <a:cs typeface="Georgia" pitchFamily="18" charset="0"/>
              </a:rPr>
              <a:t>10 year </a:t>
            </a:r>
            <a:r>
              <a:rPr lang="en-US" altLang="en-US" sz="2200" dirty="0" smtClean="0">
                <a:latin typeface="Georgia" pitchFamily="18" charset="0"/>
                <a:cs typeface="Georgia" pitchFamily="18" charset="0"/>
              </a:rPr>
              <a:t>storm has a 10 percent chance of occurring in any given year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linds(horizontal)">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blinds(horizontal)">
                                      <p:cBhvr>
                                        <p:cTn id="12" dur="500"/>
                                        <p:tgtEl>
                                          <p:spTgt spid="14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blinds(horizontal)">
                                      <p:cBhvr>
                                        <p:cTn id="17" dur="500"/>
                                        <p:tgtEl>
                                          <p:spTgt spid="143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339">
                                            <p:txEl>
                                              <p:pRg st="3" end="3"/>
                                            </p:txEl>
                                          </p:spTgt>
                                        </p:tgtEl>
                                        <p:attrNameLst>
                                          <p:attrName>style.visibility</p:attrName>
                                        </p:attrNameLst>
                                      </p:cBhvr>
                                      <p:to>
                                        <p:strVal val="visible"/>
                                      </p:to>
                                    </p:set>
                                    <p:animEffect transition="in" filter="blinds(horizontal)">
                                      <p:cBhvr>
                                        <p:cTn id="22" dur="500"/>
                                        <p:tgtEl>
                                          <p:spTgt spid="143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339">
                                            <p:txEl>
                                              <p:pRg st="4" end="4"/>
                                            </p:txEl>
                                          </p:spTgt>
                                        </p:tgtEl>
                                        <p:attrNameLst>
                                          <p:attrName>style.visibility</p:attrName>
                                        </p:attrNameLst>
                                      </p:cBhvr>
                                      <p:to>
                                        <p:strVal val="visible"/>
                                      </p:to>
                                    </p:set>
                                    <p:animEffect transition="in" filter="blinds(horizontal)">
                                      <p:cBhvr>
                                        <p:cTn id="27" dur="500"/>
                                        <p:tgtEl>
                                          <p:spTgt spid="1433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339">
                                            <p:txEl>
                                              <p:pRg st="5" end="5"/>
                                            </p:txEl>
                                          </p:spTgt>
                                        </p:tgtEl>
                                        <p:attrNameLst>
                                          <p:attrName>style.visibility</p:attrName>
                                        </p:attrNameLst>
                                      </p:cBhvr>
                                      <p:to>
                                        <p:strVal val="visible"/>
                                      </p:to>
                                    </p:set>
                                    <p:animEffect transition="in" filter="blinds(horizontal)">
                                      <p:cBhvr>
                                        <p:cTn id="32"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Rainfall Intensity</a:t>
            </a:r>
            <a:br>
              <a:rPr lang="en-US" altLang="en-US" sz="3200" dirty="0" smtClean="0">
                <a:latin typeface="Arial" charset="0"/>
                <a:cs typeface="Arial" charset="0"/>
              </a:rPr>
            </a:br>
            <a:endParaRPr lang="en-US" altLang="en-US" sz="3200" dirty="0" smtClean="0">
              <a:latin typeface="Arial" charset="0"/>
              <a:cs typeface="Arial" charset="0"/>
            </a:endParaRPr>
          </a:p>
        </p:txBody>
      </p:sp>
      <p:sp>
        <p:nvSpPr>
          <p:cNvPr id="14339" name="Rectangle 3"/>
          <p:cNvSpPr>
            <a:spLocks noGrp="1" noChangeArrowheads="1"/>
          </p:cNvSpPr>
          <p:nvPr>
            <p:ph type="body" idx="1"/>
          </p:nvPr>
        </p:nvSpPr>
        <p:spPr>
          <a:xfrm>
            <a:off x="550863" y="1630363"/>
            <a:ext cx="3849687" cy="1727200"/>
          </a:xfrm>
        </p:spPr>
        <p:txBody>
          <a:bodyPr/>
          <a:lstStyle/>
          <a:p>
            <a:pPr eaLnBrk="1" hangingPunct="1"/>
            <a:r>
              <a:rPr lang="en-US" altLang="en-US" sz="2200" dirty="0" smtClean="0">
                <a:latin typeface="Georgia" pitchFamily="18" charset="0"/>
                <a:cs typeface="Georgia" pitchFamily="18" charset="0"/>
              </a:rPr>
              <a:t>Rainfall (storm) intensity for a given design storm can be found from maps, tables, or charts.</a:t>
            </a:r>
          </a:p>
        </p:txBody>
      </p:sp>
      <p:sp>
        <p:nvSpPr>
          <p:cNvPr id="16388" name="TextBox 4"/>
          <p:cNvSpPr txBox="1">
            <a:spLocks noChangeArrowheads="1"/>
          </p:cNvSpPr>
          <p:nvPr/>
        </p:nvSpPr>
        <p:spPr bwMode="auto">
          <a:xfrm>
            <a:off x="7443788" y="6018213"/>
            <a:ext cx="148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sz="800" dirty="0">
                <a:latin typeface="Arial" charset="0"/>
              </a:rPr>
              <a:t>NOAA Tech. Paper No. 40</a:t>
            </a:r>
          </a:p>
        </p:txBody>
      </p:sp>
      <p:pic>
        <p:nvPicPr>
          <p:cNvPr id="16389" name="Picture 6" descr="intensity gordon.bmp"/>
          <p:cNvPicPr>
            <a:picLocks noChangeAspect="1"/>
          </p:cNvPicPr>
          <p:nvPr/>
        </p:nvPicPr>
        <p:blipFill>
          <a:blip r:embed="rId3">
            <a:extLst>
              <a:ext uri="{28A0092B-C50C-407E-A947-70E740481C1C}">
                <a14:useLocalDpi xmlns:a14="http://schemas.microsoft.com/office/drawing/2010/main" val="0"/>
              </a:ext>
            </a:extLst>
          </a:blip>
          <a:srcRect r="16985"/>
          <a:stretch>
            <a:fillRect/>
          </a:stretch>
        </p:blipFill>
        <p:spPr bwMode="auto">
          <a:xfrm>
            <a:off x="4567238" y="1204913"/>
            <a:ext cx="4562475"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linds(horizontal)">
                                      <p:cBhvr>
                                        <p:cTn id="7" dur="500"/>
                                        <p:tgtEl>
                                          <p:spTgt spid="143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97257"/>
            <a:ext cx="8976360" cy="729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Rainfall Intensity</a:t>
            </a:r>
            <a:br>
              <a:rPr lang="en-US" altLang="en-US" sz="3200" dirty="0" smtClean="0">
                <a:latin typeface="Arial" charset="0"/>
                <a:cs typeface="Arial" charset="0"/>
              </a:rPr>
            </a:br>
            <a:endParaRPr lang="en-US" altLang="en-US" sz="3200" dirty="0" smtClean="0">
              <a:latin typeface="Arial" charset="0"/>
              <a:cs typeface="Arial" charset="0"/>
            </a:endParaRPr>
          </a:p>
        </p:txBody>
      </p:sp>
      <p:sp>
        <p:nvSpPr>
          <p:cNvPr id="17411" name="Rectangle 3"/>
          <p:cNvSpPr>
            <a:spLocks noGrp="1" noChangeArrowheads="1"/>
          </p:cNvSpPr>
          <p:nvPr>
            <p:ph type="body" idx="1"/>
          </p:nvPr>
        </p:nvSpPr>
        <p:spPr>
          <a:xfrm>
            <a:off x="1036638" y="1616075"/>
            <a:ext cx="7646987" cy="511175"/>
          </a:xfrm>
        </p:spPr>
        <p:txBody>
          <a:bodyPr/>
          <a:lstStyle/>
          <a:p>
            <a:pPr eaLnBrk="1" hangingPunct="1"/>
            <a:r>
              <a:rPr lang="en-US" altLang="en-US" sz="2200" dirty="0" smtClean="0">
                <a:latin typeface="Georgia" pitchFamily="18" charset="0"/>
                <a:cs typeface="Georgia" pitchFamily="18" charset="0"/>
              </a:rPr>
              <a:t>Rainfall Intensity </a:t>
            </a:r>
            <a:r>
              <a:rPr lang="en-US" altLang="en-US" sz="2200" dirty="0" smtClean="0">
                <a:latin typeface="Georgia" pitchFamily="18" charset="0"/>
                <a:cs typeface="Georgia" pitchFamily="18" charset="0"/>
              </a:rPr>
              <a:t>Chart for </a:t>
            </a:r>
            <a:r>
              <a:rPr lang="en-US" altLang="en-US" sz="2200" dirty="0" smtClean="0">
                <a:latin typeface="Georgia" pitchFamily="18" charset="0"/>
                <a:cs typeface="Georgia" pitchFamily="18" charset="0"/>
              </a:rPr>
              <a:t>Nashville, TN</a:t>
            </a:r>
            <a:endParaRPr lang="en-US" altLang="en-US" sz="2200" dirty="0" smtClean="0">
              <a:latin typeface="Georgia" pitchFamily="18" charset="0"/>
              <a:cs typeface="Georgia" pitchFamily="18" charset="0"/>
            </a:endParaRPr>
          </a:p>
        </p:txBody>
      </p:sp>
      <p:sp>
        <p:nvSpPr>
          <p:cNvPr id="17412" name="TextBox 4"/>
          <p:cNvSpPr txBox="1">
            <a:spLocks noChangeArrowheads="1"/>
          </p:cNvSpPr>
          <p:nvPr/>
        </p:nvSpPr>
        <p:spPr bwMode="auto">
          <a:xfrm>
            <a:off x="6276023" y="13970"/>
            <a:ext cx="2600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sz="800" dirty="0">
                <a:latin typeface="Arial" charset="0"/>
              </a:rPr>
              <a:t>http://hdsc.nws.noaa.gov/hdsc/pfds/index.html</a:t>
            </a:r>
          </a:p>
        </p:txBody>
      </p:sp>
      <p:sp>
        <p:nvSpPr>
          <p:cNvPr id="17414" name="Oval 6"/>
          <p:cNvSpPr>
            <a:spLocks noChangeArrowheads="1"/>
          </p:cNvSpPr>
          <p:nvPr/>
        </p:nvSpPr>
        <p:spPr bwMode="auto">
          <a:xfrm>
            <a:off x="5756910" y="3998913"/>
            <a:ext cx="519113" cy="304800"/>
          </a:xfrm>
          <a:prstGeom prst="ellipse">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algn="ctr">
              <a:lnSpc>
                <a:spcPct val="100000"/>
              </a:lnSpc>
              <a:spcBef>
                <a:spcPct val="0"/>
              </a:spcBef>
              <a:buClrTx/>
              <a:buFontTx/>
              <a:buNone/>
            </a:pPr>
            <a:endParaRPr lang="en-US" altLang="en-US" dirty="0">
              <a:latin typeface="Arial" charset="0"/>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1036638" y="1587500"/>
            <a:ext cx="8107362" cy="512763"/>
          </a:xfrm>
        </p:spPr>
        <p:txBody>
          <a:bodyPr/>
          <a:lstStyle/>
          <a:p>
            <a:pPr eaLnBrk="1" hangingPunct="1"/>
            <a:r>
              <a:rPr lang="en-US" altLang="en-US" sz="2200" dirty="0" smtClean="0">
                <a:latin typeface="Georgia" pitchFamily="18" charset="0"/>
                <a:cs typeface="Georgia" pitchFamily="18" charset="0"/>
              </a:rPr>
              <a:t>Intensity-Duration-Frequency (IDF) chart for Gordon, PA</a:t>
            </a:r>
          </a:p>
          <a:p>
            <a:pPr eaLnBrk="1" hangingPunct="1"/>
            <a:endParaRPr lang="en-US" altLang="en-US" sz="2200" dirty="0" smtClean="0">
              <a:latin typeface="Georgia" pitchFamily="18" charset="0"/>
              <a:cs typeface="Georgia" pitchFamily="18" charset="0"/>
            </a:endParaRPr>
          </a:p>
        </p:txBody>
      </p:sp>
      <p:sp>
        <p:nvSpPr>
          <p:cNvPr id="18435" name="TextBox 4"/>
          <p:cNvSpPr txBox="1">
            <a:spLocks noChangeArrowheads="1"/>
          </p:cNvSpPr>
          <p:nvPr/>
        </p:nvSpPr>
        <p:spPr bwMode="auto">
          <a:xfrm>
            <a:off x="5665788" y="6642100"/>
            <a:ext cx="2600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sz="800" dirty="0">
                <a:latin typeface="Arial" charset="0"/>
              </a:rPr>
              <a:t>http://hdsc.nws.noaa.gov/hdsc/pfds/index.html</a:t>
            </a:r>
          </a:p>
        </p:txBody>
      </p:sp>
      <p:pic>
        <p:nvPicPr>
          <p:cNvPr id="18436" name="Picture 3"/>
          <p:cNvPicPr>
            <a:picLocks noChangeAspect="1" noChangeArrowheads="1"/>
          </p:cNvPicPr>
          <p:nvPr/>
        </p:nvPicPr>
        <p:blipFill>
          <a:blip r:embed="rId3">
            <a:extLst>
              <a:ext uri="{28A0092B-C50C-407E-A947-70E740481C1C}">
                <a14:useLocalDpi xmlns:a14="http://schemas.microsoft.com/office/drawing/2010/main" val="0"/>
              </a:ext>
            </a:extLst>
          </a:blip>
          <a:srcRect l="400" t="32986" r="74490" b="6169"/>
          <a:stretch>
            <a:fillRect/>
          </a:stretch>
        </p:blipFill>
        <p:spPr bwMode="auto">
          <a:xfrm>
            <a:off x="1866900" y="2028825"/>
            <a:ext cx="6170613" cy="467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437" name="Straight Connector 19"/>
          <p:cNvCxnSpPr>
            <a:cxnSpLocks noChangeShapeType="1"/>
          </p:cNvCxnSpPr>
          <p:nvPr/>
        </p:nvCxnSpPr>
        <p:spPr bwMode="auto">
          <a:xfrm rot="5400000" flipH="1" flipV="1">
            <a:off x="2744787" y="4021138"/>
            <a:ext cx="2162175" cy="6350"/>
          </a:xfrm>
          <a:prstGeom prst="line">
            <a:avLst/>
          </a:prstGeom>
          <a:noFill/>
          <a:ln w="25400" algn="ctr">
            <a:solidFill>
              <a:srgbClr val="C00000"/>
            </a:solidFill>
            <a:round/>
            <a:headEnd/>
            <a:tailEnd/>
          </a:ln>
          <a:extLst>
            <a:ext uri="{909E8E84-426E-40DD-AFC4-6F175D3DCCD1}">
              <a14:hiddenFill xmlns:a14="http://schemas.microsoft.com/office/drawing/2010/main">
                <a:noFill/>
              </a14:hiddenFill>
            </a:ext>
          </a:extLst>
        </p:spPr>
      </p:cxnSp>
      <p:cxnSp>
        <p:nvCxnSpPr>
          <p:cNvPr id="18438" name="Straight Connector 20"/>
          <p:cNvCxnSpPr>
            <a:cxnSpLocks noChangeShapeType="1"/>
          </p:cNvCxnSpPr>
          <p:nvPr/>
        </p:nvCxnSpPr>
        <p:spPr bwMode="auto">
          <a:xfrm flipV="1">
            <a:off x="2417763" y="2925763"/>
            <a:ext cx="1377950" cy="12700"/>
          </a:xfrm>
          <a:prstGeom prst="line">
            <a:avLst/>
          </a:prstGeom>
          <a:noFill/>
          <a:ln w="25400" algn="ctr">
            <a:solidFill>
              <a:srgbClr val="C00000"/>
            </a:solidFill>
            <a:round/>
            <a:headEnd/>
            <a:tailEnd/>
          </a:ln>
          <a:extLst>
            <a:ext uri="{909E8E84-426E-40DD-AFC4-6F175D3DCCD1}">
              <a14:hiddenFill xmlns:a14="http://schemas.microsoft.com/office/drawing/2010/main">
                <a:noFill/>
              </a14:hiddenFill>
            </a:ext>
          </a:extLst>
        </p:spPr>
      </p:cxnSp>
      <p:sp>
        <p:nvSpPr>
          <p:cNvPr id="8" name="Rectangle 2"/>
          <p:cNvSpPr txBox="1">
            <a:spLocks noChangeArrowheads="1"/>
          </p:cNvSpPr>
          <p:nvPr/>
        </p:nvSpPr>
        <p:spPr bwMode="auto">
          <a:xfrm>
            <a:off x="685800" y="954088"/>
            <a:ext cx="8001000" cy="609600"/>
          </a:xfrm>
          <a:prstGeom prst="rect">
            <a:avLst/>
          </a:prstGeom>
          <a:noFill/>
          <a:ln w="9525">
            <a:noFill/>
            <a:miter lim="800000"/>
            <a:headEnd/>
            <a:tailEnd/>
          </a:ln>
        </p:spPr>
        <p:txBody>
          <a:bodyPr/>
          <a:lstStyle/>
          <a:p>
            <a:pPr>
              <a:defRPr/>
            </a:pPr>
            <a:r>
              <a:rPr lang="en-US" sz="3200" kern="0" dirty="0">
                <a:solidFill>
                  <a:schemeClr val="tx2"/>
                </a:solidFill>
                <a:latin typeface="Arial"/>
                <a:ea typeface="+mj-ea"/>
                <a:cs typeface="Arial"/>
              </a:rPr>
              <a:t>Rainfall Intensity</a:t>
            </a:r>
            <a:br>
              <a:rPr lang="en-US" sz="3200" kern="0" dirty="0">
                <a:solidFill>
                  <a:schemeClr val="tx2"/>
                </a:solidFill>
                <a:latin typeface="Arial"/>
                <a:ea typeface="+mj-ea"/>
                <a:cs typeface="Arial"/>
              </a:rPr>
            </a:br>
            <a:endParaRPr lang="en-US" sz="3200" kern="0" dirty="0">
              <a:solidFill>
                <a:schemeClr val="tx2"/>
              </a:solidFill>
              <a:latin typeface="Arial"/>
              <a:ea typeface="+mj-ea"/>
              <a:cs typeface="Aria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Example</a:t>
            </a:r>
          </a:p>
        </p:txBody>
      </p:sp>
      <p:sp>
        <p:nvSpPr>
          <p:cNvPr id="19459" name="Rectangle 3"/>
          <p:cNvSpPr>
            <a:spLocks noGrp="1" noChangeArrowheads="1"/>
          </p:cNvSpPr>
          <p:nvPr>
            <p:ph type="body" idx="1"/>
          </p:nvPr>
        </p:nvSpPr>
        <p:spPr>
          <a:xfrm>
            <a:off x="655638" y="1706563"/>
            <a:ext cx="7939087" cy="4329112"/>
          </a:xfrm>
        </p:spPr>
        <p:txBody>
          <a:bodyPr/>
          <a:lstStyle/>
          <a:p>
            <a:pPr eaLnBrk="1" hangingPunct="1">
              <a:buFont typeface="Wingdings" pitchFamily="2" charset="2"/>
              <a:buNone/>
            </a:pPr>
            <a:r>
              <a:rPr lang="en-US" altLang="en-US" sz="2400" dirty="0" smtClean="0">
                <a:latin typeface="Georgia" pitchFamily="18" charset="0"/>
                <a:cs typeface="Georgia" pitchFamily="18" charset="0"/>
              </a:rPr>
              <a:t>	Suppose a developer purchased a 3-acre farm in Nashville, Tennessee. A 30,000 sq ft asphalt parking lot will be placed on the plot. Local regulations require that post-development runoff be limited to pre-development runoff for a 25 year, 1 hour rainfall. </a:t>
            </a:r>
          </a:p>
          <a:p>
            <a:pPr eaLnBrk="1" hangingPunct="1">
              <a:buFont typeface="Wingdings" pitchFamily="2" charset="2"/>
              <a:buNone/>
            </a:pPr>
            <a:endParaRPr lang="en-US" altLang="en-US" sz="2400" dirty="0" smtClean="0">
              <a:latin typeface="Georgia" pitchFamily="18" charset="0"/>
              <a:cs typeface="Georgia" pitchFamily="18" charset="0"/>
            </a:endParaRPr>
          </a:p>
          <a:p>
            <a:pPr eaLnBrk="1" hangingPunct="1">
              <a:buFont typeface="Wingdings" pitchFamily="2" charset="2"/>
              <a:buNone/>
            </a:pPr>
            <a:r>
              <a:rPr lang="en-US" altLang="en-US" sz="2400" dirty="0" smtClean="0">
                <a:latin typeface="Georgia" pitchFamily="18" charset="0"/>
                <a:cs typeface="Georgia" pitchFamily="18" charset="0"/>
              </a:rPr>
              <a:t>	Find the change in peak runoff (i.e., find the difference in the </a:t>
            </a:r>
            <a:r>
              <a:rPr lang="en-US" altLang="en-US" sz="2400" dirty="0" smtClean="0">
                <a:solidFill>
                  <a:srgbClr val="C00000"/>
                </a:solidFill>
                <a:latin typeface="Georgia" pitchFamily="18" charset="0"/>
                <a:cs typeface="Georgia" pitchFamily="18" charset="0"/>
              </a:rPr>
              <a:t>pre-development</a:t>
            </a:r>
            <a:r>
              <a:rPr lang="en-US" altLang="en-US" sz="2400" dirty="0" smtClean="0">
                <a:latin typeface="Georgia" pitchFamily="18" charset="0"/>
                <a:cs typeface="Georgia" pitchFamily="18" charset="0"/>
              </a:rPr>
              <a:t> peak runoff and </a:t>
            </a:r>
            <a:r>
              <a:rPr lang="en-US" altLang="en-US" sz="2400" dirty="0" smtClean="0">
                <a:solidFill>
                  <a:srgbClr val="C00000"/>
                </a:solidFill>
                <a:latin typeface="Georgia" pitchFamily="18" charset="0"/>
                <a:cs typeface="Georgia" pitchFamily="18" charset="0"/>
              </a:rPr>
              <a:t>post-development</a:t>
            </a:r>
            <a:r>
              <a:rPr lang="en-US" altLang="en-US" sz="2400" dirty="0" smtClean="0">
                <a:latin typeface="Georgia" pitchFamily="18" charset="0"/>
                <a:cs typeface="Georgia" pitchFamily="18" charset="0"/>
              </a:rPr>
              <a:t> peak runoff).</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Pre-Development Analysis</a:t>
            </a:r>
          </a:p>
        </p:txBody>
      </p:sp>
      <p:sp>
        <p:nvSpPr>
          <p:cNvPr id="16387" name="Rectangle 3"/>
          <p:cNvSpPr>
            <a:spLocks noGrp="1" noChangeArrowheads="1"/>
          </p:cNvSpPr>
          <p:nvPr>
            <p:ph type="body" idx="1"/>
          </p:nvPr>
        </p:nvSpPr>
        <p:spPr>
          <a:xfrm>
            <a:off x="719138" y="4065588"/>
            <a:ext cx="5738812" cy="2171700"/>
          </a:xfrm>
        </p:spPr>
        <p:txBody>
          <a:bodyPr/>
          <a:lstStyle/>
          <a:p>
            <a:pPr eaLnBrk="1" hangingPunct="1">
              <a:buFont typeface="Wingdings" pitchFamily="2" charset="2"/>
              <a:buNone/>
            </a:pPr>
            <a:r>
              <a:rPr lang="en-US" altLang="en-US" sz="2800" dirty="0" smtClean="0">
                <a:latin typeface="Georgia" pitchFamily="18" charset="0"/>
                <a:cs typeface="Georgia" pitchFamily="18" charset="0"/>
              </a:rPr>
              <a:t>A = Area of the property in acres</a:t>
            </a:r>
          </a:p>
          <a:p>
            <a:pPr eaLnBrk="1" hangingPunct="1">
              <a:buFont typeface="Wingdings" pitchFamily="2" charset="2"/>
              <a:buNone/>
            </a:pPr>
            <a:r>
              <a:rPr lang="en-US" altLang="en-US" sz="2400" dirty="0" smtClean="0">
                <a:solidFill>
                  <a:srgbClr val="C00000"/>
                </a:solidFill>
                <a:latin typeface="Arial" charset="0"/>
                <a:cs typeface="Arial" charset="0"/>
              </a:rPr>
              <a:t>A = 3 acres</a:t>
            </a:r>
          </a:p>
          <a:p>
            <a:pPr eaLnBrk="1" hangingPunct="1">
              <a:buFont typeface="Wingdings" pitchFamily="2" charset="2"/>
              <a:buNone/>
            </a:pPr>
            <a:endParaRPr lang="en-US" altLang="en-US" sz="2400" u="sng" dirty="0" smtClean="0">
              <a:latin typeface="Georgia" pitchFamily="18" charset="0"/>
              <a:cs typeface="Georgia" pitchFamily="18" charset="0"/>
            </a:endParaRPr>
          </a:p>
          <a:p>
            <a:pPr eaLnBrk="1" hangingPunct="1">
              <a:buFont typeface="Wingdings" pitchFamily="2" charset="2"/>
              <a:buNone/>
            </a:pPr>
            <a:endParaRPr lang="en-US" altLang="en-US" sz="2400" u="sng" dirty="0" smtClean="0">
              <a:solidFill>
                <a:srgbClr val="FF0066"/>
              </a:solidFill>
              <a:latin typeface="Georgia" pitchFamily="18" charset="0"/>
              <a:cs typeface="Georgia" pitchFamily="18" charset="0"/>
            </a:endParaRPr>
          </a:p>
        </p:txBody>
      </p:sp>
      <p:sp>
        <p:nvSpPr>
          <p:cNvPr id="20484" name="Text Box 5"/>
          <p:cNvSpPr txBox="1">
            <a:spLocks noChangeArrowheads="1"/>
          </p:cNvSpPr>
          <p:nvPr/>
        </p:nvSpPr>
        <p:spPr bwMode="auto">
          <a:xfrm>
            <a:off x="1219200" y="1828800"/>
            <a:ext cx="6858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sz="2800" dirty="0"/>
              <a:t>Using the Rational Formula (with recurrence adjustment)</a:t>
            </a:r>
          </a:p>
          <a:p>
            <a:pPr eaLnBrk="1" hangingPunct="1">
              <a:lnSpc>
                <a:spcPct val="100000"/>
              </a:lnSpc>
              <a:spcBef>
                <a:spcPct val="0"/>
              </a:spcBef>
              <a:buClrTx/>
              <a:buFontTx/>
              <a:buNone/>
            </a:pPr>
            <a:endParaRPr lang="en-US" altLang="en-US" dirty="0"/>
          </a:p>
          <a:p>
            <a:pPr lvl="1" eaLnBrk="1" hangingPunct="1">
              <a:lnSpc>
                <a:spcPct val="100000"/>
              </a:lnSpc>
              <a:spcBef>
                <a:spcPct val="0"/>
              </a:spcBef>
              <a:buClrTx/>
              <a:buFontTx/>
              <a:buNone/>
            </a:pPr>
            <a:r>
              <a:rPr lang="en-US" altLang="en-US" sz="2400" dirty="0">
                <a:solidFill>
                  <a:schemeClr val="hlink"/>
                </a:solidFill>
                <a:latin typeface="Arial" charset="0"/>
              </a:rPr>
              <a:t>		</a:t>
            </a:r>
            <a:r>
              <a:rPr lang="en-US" altLang="en-US" sz="4400" dirty="0">
                <a:solidFill>
                  <a:srgbClr val="C00000"/>
                </a:solidFill>
                <a:latin typeface="Arial" charset="0"/>
              </a:rPr>
              <a:t>Q = C</a:t>
            </a:r>
            <a:r>
              <a:rPr lang="en-US" altLang="en-US" sz="4400" baseline="-25000" dirty="0">
                <a:solidFill>
                  <a:srgbClr val="C00000"/>
                </a:solidFill>
                <a:latin typeface="Arial" charset="0"/>
              </a:rPr>
              <a:t>f</a:t>
            </a:r>
            <a:r>
              <a:rPr lang="en-US" altLang="en-US" sz="4400" dirty="0">
                <a:solidFill>
                  <a:srgbClr val="C00000"/>
                </a:solidFill>
                <a:latin typeface="Arial" charset="0"/>
              </a:rPr>
              <a:t>C i 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2" dur="5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1"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r="30928"/>
          <a:stretch/>
        </p:blipFill>
        <p:spPr bwMode="auto">
          <a:xfrm>
            <a:off x="320040" y="3042057"/>
            <a:ext cx="6431280" cy="710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Pre-Development Analysis</a:t>
            </a:r>
          </a:p>
        </p:txBody>
      </p:sp>
      <p:sp>
        <p:nvSpPr>
          <p:cNvPr id="21507" name="Rectangle 3"/>
          <p:cNvSpPr>
            <a:spLocks noGrp="1" noChangeArrowheads="1"/>
          </p:cNvSpPr>
          <p:nvPr>
            <p:ph type="body" idx="1"/>
          </p:nvPr>
        </p:nvSpPr>
        <p:spPr>
          <a:xfrm>
            <a:off x="433388" y="1671638"/>
            <a:ext cx="8458200" cy="1643062"/>
          </a:xfrm>
        </p:spPr>
        <p:txBody>
          <a:bodyPr/>
          <a:lstStyle/>
          <a:p>
            <a:pPr eaLnBrk="1" hangingPunct="1">
              <a:buFont typeface="Wingdings" pitchFamily="2" charset="2"/>
              <a:buNone/>
            </a:pPr>
            <a:r>
              <a:rPr lang="en-US" altLang="en-US" sz="2800" dirty="0" smtClean="0">
                <a:latin typeface="Georgia" pitchFamily="18" charset="0"/>
                <a:cs typeface="Georgia" pitchFamily="18" charset="0"/>
              </a:rPr>
              <a:t>i = Rainfall intensity</a:t>
            </a:r>
          </a:p>
          <a:p>
            <a:pPr eaLnBrk="1" hangingPunct="1">
              <a:buFont typeface="Wingdings" pitchFamily="2" charset="2"/>
              <a:buNone/>
            </a:pPr>
            <a:r>
              <a:rPr lang="en-US" altLang="en-US" sz="2400" dirty="0" smtClean="0">
                <a:latin typeface="Georgia" pitchFamily="18" charset="0"/>
                <a:cs typeface="Georgia" pitchFamily="18" charset="0"/>
              </a:rPr>
              <a:t>Use the Weather Bureau Intensity chart for Nashville, TN (http://hdsc.nws.noaa.gov/hdsc/pfds/index.html)</a:t>
            </a:r>
          </a:p>
          <a:p>
            <a:pPr eaLnBrk="1" hangingPunct="1">
              <a:buFont typeface="Wingdings" pitchFamily="2" charset="2"/>
              <a:buNone/>
            </a:pPr>
            <a:r>
              <a:rPr lang="en-US" altLang="en-US" sz="2400" dirty="0" smtClean="0">
                <a:latin typeface="Georgia" pitchFamily="18" charset="0"/>
                <a:cs typeface="Georgia" pitchFamily="18" charset="0"/>
              </a:rPr>
              <a:t>      </a:t>
            </a:r>
            <a:endParaRPr lang="en-US" altLang="en-US" sz="2400" u="sng" dirty="0" smtClean="0">
              <a:solidFill>
                <a:srgbClr val="FF0066"/>
              </a:solidFill>
              <a:latin typeface="Georgia" pitchFamily="18" charset="0"/>
              <a:cs typeface="Georgia" pitchFamily="18" charset="0"/>
            </a:endParaRPr>
          </a:p>
        </p:txBody>
      </p:sp>
      <p:sp>
        <p:nvSpPr>
          <p:cNvPr id="24581" name="Oval 14"/>
          <p:cNvSpPr>
            <a:spLocks noChangeArrowheads="1"/>
          </p:cNvSpPr>
          <p:nvPr/>
        </p:nvSpPr>
        <p:spPr bwMode="auto">
          <a:xfrm>
            <a:off x="4597400" y="4859338"/>
            <a:ext cx="520700" cy="304800"/>
          </a:xfrm>
          <a:prstGeom prst="ellipse">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a:lnSpc>
                <a:spcPct val="100000"/>
              </a:lnSpc>
              <a:spcBef>
                <a:spcPct val="0"/>
              </a:spcBef>
              <a:buClrTx/>
              <a:buFontTx/>
              <a:buNone/>
            </a:pPr>
            <a:endParaRPr lang="en-US" altLang="en-US" dirty="0">
              <a:latin typeface="Arial" charset="0"/>
            </a:endParaRPr>
          </a:p>
        </p:txBody>
      </p:sp>
      <p:sp>
        <p:nvSpPr>
          <p:cNvPr id="24582" name="TextBox 15"/>
          <p:cNvSpPr txBox="1">
            <a:spLocks noChangeArrowheads="1"/>
          </p:cNvSpPr>
          <p:nvPr/>
        </p:nvSpPr>
        <p:spPr bwMode="auto">
          <a:xfrm>
            <a:off x="6858000" y="6172200"/>
            <a:ext cx="2028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dirty="0">
                <a:solidFill>
                  <a:srgbClr val="C00000"/>
                </a:solidFill>
                <a:latin typeface="Arial" charset="0"/>
                <a:cs typeface="Arial" charset="0"/>
              </a:rPr>
              <a:t>i = 2.54 in./hr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blinds(horizontal)">
                                      <p:cBhvr>
                                        <p:cTn id="7" dur="500"/>
                                        <p:tgtEl>
                                          <p:spTgt spid="24581"/>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4582"/>
                                        </p:tgtEl>
                                        <p:attrNameLst>
                                          <p:attrName>style.visibility</p:attrName>
                                        </p:attrNameLst>
                                      </p:cBhvr>
                                      <p:to>
                                        <p:strVal val="visible"/>
                                      </p:to>
                                    </p:set>
                                    <p:animEffect transition="in" filter="blinds(horizontal)">
                                      <p:cBhvr>
                                        <p:cTn id="11"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P spid="2458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857250" y="1863725"/>
            <a:ext cx="7693025" cy="3295650"/>
          </a:xfrm>
          <a:prstGeom prst="rect">
            <a:avLst/>
          </a:prstGeom>
          <a:noFill/>
          <a:ln w="9525">
            <a:noFill/>
            <a:miter lim="800000"/>
            <a:headEnd/>
            <a:tailEnd/>
          </a:ln>
        </p:spPr>
        <p:txBody>
          <a:bodyPr/>
          <a:lstStyle/>
          <a:p>
            <a:pPr marL="342900" indent="-342900">
              <a:lnSpc>
                <a:spcPct val="80000"/>
              </a:lnSpc>
              <a:spcBef>
                <a:spcPts val="900"/>
              </a:spcBef>
              <a:buClr>
                <a:schemeClr val="accent1"/>
              </a:buClr>
              <a:buFont typeface="Wingdings" pitchFamily="2" charset="2"/>
              <a:buNone/>
              <a:defRPr/>
            </a:pPr>
            <a:r>
              <a:rPr lang="en-US" sz="2800" kern="0" dirty="0">
                <a:latin typeface="Georgia" pitchFamily="18" charset="0"/>
                <a:ea typeface="+mn-ea"/>
                <a:cs typeface="Georgia" pitchFamily="18" charset="0"/>
              </a:rPr>
              <a:t>C = Runoff Coefficient</a:t>
            </a:r>
          </a:p>
          <a:p>
            <a:pPr marL="342900" indent="-342900">
              <a:lnSpc>
                <a:spcPct val="80000"/>
              </a:lnSpc>
              <a:spcBef>
                <a:spcPts val="900"/>
              </a:spcBef>
              <a:buClr>
                <a:schemeClr val="accent1"/>
              </a:buClr>
              <a:buFont typeface="Wingdings" pitchFamily="2" charset="2"/>
              <a:buNone/>
              <a:defRPr/>
            </a:pPr>
            <a:endParaRPr lang="en-US" sz="2800" kern="0" dirty="0">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r>
              <a:rPr lang="en-US" kern="0" dirty="0">
                <a:latin typeface="Georgia" pitchFamily="18" charset="0"/>
                <a:ea typeface="+mn-ea"/>
                <a:cs typeface="Georgia" pitchFamily="18" charset="0"/>
              </a:rPr>
              <a:t>Pre-development: Farmland</a:t>
            </a:r>
          </a:p>
          <a:p>
            <a:pPr marL="342900" indent="-342900">
              <a:lnSpc>
                <a:spcPct val="80000"/>
              </a:lnSpc>
              <a:spcBef>
                <a:spcPts val="900"/>
              </a:spcBef>
              <a:buClr>
                <a:schemeClr val="accent1"/>
              </a:buClr>
              <a:buFont typeface="Wingdings" pitchFamily="2" charset="2"/>
              <a:buNone/>
              <a:defRPr/>
            </a:pPr>
            <a:r>
              <a:rPr lang="en-US" kern="0" dirty="0">
                <a:latin typeface="Georgia" pitchFamily="18" charset="0"/>
                <a:ea typeface="+mn-ea"/>
                <a:cs typeface="Georgia" pitchFamily="18" charset="0"/>
              </a:rPr>
              <a:t>From Rational Method Runoff Coefficients table</a:t>
            </a:r>
          </a:p>
          <a:p>
            <a:pPr marL="342900" indent="-342900">
              <a:lnSpc>
                <a:spcPct val="80000"/>
              </a:lnSpc>
              <a:spcBef>
                <a:spcPts val="900"/>
              </a:spcBef>
              <a:buClr>
                <a:schemeClr val="accent1"/>
              </a:buClr>
              <a:buFont typeface="Wingdings" pitchFamily="2" charset="2"/>
              <a:buNone/>
              <a:defRPr/>
            </a:pPr>
            <a:endParaRPr lang="en-US" kern="0" dirty="0">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r>
              <a:rPr lang="en-US" kern="0" dirty="0">
                <a:latin typeface="Arial" pitchFamily="34" charset="0"/>
                <a:ea typeface="+mn-ea"/>
                <a:cs typeface="Arial" pitchFamily="34" charset="0"/>
              </a:rPr>
              <a:t>   C = 0.05 – 0.3  </a:t>
            </a:r>
          </a:p>
          <a:p>
            <a:pPr marL="342900" indent="-342900">
              <a:lnSpc>
                <a:spcPct val="80000"/>
              </a:lnSpc>
              <a:spcBef>
                <a:spcPts val="900"/>
              </a:spcBef>
              <a:buClr>
                <a:schemeClr val="accent1"/>
              </a:buClr>
              <a:buFont typeface="Wingdings" pitchFamily="2" charset="2"/>
              <a:buNone/>
              <a:defRPr/>
            </a:pPr>
            <a:endParaRPr lang="en-US" kern="0" dirty="0">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r>
              <a:rPr lang="en-US" kern="0" dirty="0">
                <a:latin typeface="Georgia" pitchFamily="18" charset="0"/>
                <a:ea typeface="+mn-ea"/>
                <a:cs typeface="Georgia" pitchFamily="18" charset="0"/>
              </a:rPr>
              <a:t>Use an average</a:t>
            </a:r>
            <a:endParaRPr lang="en-US" kern="0" dirty="0">
              <a:solidFill>
                <a:srgbClr val="FF0066"/>
              </a:solidFill>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endParaRPr lang="en-US" kern="0" dirty="0">
              <a:solidFill>
                <a:srgbClr val="FF0066"/>
              </a:solidFill>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endParaRPr lang="en-US" kern="0" dirty="0">
              <a:solidFill>
                <a:srgbClr val="FF0066"/>
              </a:solidFill>
              <a:latin typeface="Georgia" pitchFamily="18" charset="0"/>
              <a:ea typeface="+mn-ea"/>
              <a:cs typeface="Georgia" pitchFamily="18" charset="0"/>
            </a:endParaRPr>
          </a:p>
        </p:txBody>
      </p:sp>
      <p:sp>
        <p:nvSpPr>
          <p:cNvPr id="22531"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Pre-Development Analysis</a:t>
            </a:r>
          </a:p>
        </p:txBody>
      </p:sp>
      <p:graphicFrame>
        <p:nvGraphicFramePr>
          <p:cNvPr id="3074" name="Object 5"/>
          <p:cNvGraphicFramePr>
            <a:graphicFrameLocks noChangeAspect="1"/>
          </p:cNvGraphicFramePr>
          <p:nvPr/>
        </p:nvGraphicFramePr>
        <p:xfrm>
          <a:off x="974725" y="5403850"/>
          <a:ext cx="6311900" cy="1028700"/>
        </p:xfrm>
        <a:graphic>
          <a:graphicData uri="http://schemas.openxmlformats.org/presentationml/2006/ole">
            <mc:AlternateContent xmlns:mc="http://schemas.openxmlformats.org/markup-compatibility/2006">
              <mc:Choice xmlns:v="urn:schemas-microsoft-com:vml" Requires="v">
                <p:oleObj spid="_x0000_s22534" name="Equation" r:id="rId4" imgW="2413000" imgH="393700" progId="Equation.DSMT4">
                  <p:embed/>
                </p:oleObj>
              </mc:Choice>
              <mc:Fallback>
                <p:oleObj name="Equation" r:id="rId4" imgW="2413000" imgH="39370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725" y="5403850"/>
                        <a:ext cx="63119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par>
                          <p:cTn id="18" fill="hold" nodeType="afterGroup">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blinds(horizontal)">
                                      <p:cBhvr>
                                        <p:cTn id="21" dur="500"/>
                                        <p:tgtEl>
                                          <p:spTgt spid="6">
                                            <p:txEl>
                                              <p:pRg st="5" end="5"/>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blinds(horizontal)">
                                      <p:cBhvr>
                                        <p:cTn id="26" dur="500"/>
                                        <p:tgtEl>
                                          <p:spTgt spid="6">
                                            <p:txEl>
                                              <p:pRg st="7" end="7"/>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blinds(horizontal)">
                                      <p:cBhvr>
                                        <p:cTn id="3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noGrp="1"/>
          </p:cNvSpPr>
          <p:nvPr>
            <p:ph idx="1"/>
          </p:nvPr>
        </p:nvSpPr>
        <p:spPr/>
        <p:txBody>
          <a:bodyPr/>
          <a:lstStyle/>
          <a:p>
            <a:pPr eaLnBrk="1" hangingPunct="1"/>
            <a:r>
              <a:rPr lang="en-US" altLang="en-US" sz="2400" dirty="0" smtClean="0">
                <a:latin typeface="Georgia" pitchFamily="18" charset="0"/>
                <a:cs typeface="Georgia" pitchFamily="18" charset="0"/>
              </a:rPr>
              <a:t>Where Does Storm Water Go?</a:t>
            </a:r>
          </a:p>
          <a:p>
            <a:pPr eaLnBrk="1" hangingPunct="1"/>
            <a:r>
              <a:rPr lang="en-US" altLang="en-US" sz="2400" dirty="0" smtClean="0">
                <a:latin typeface="Georgia" pitchFamily="18" charset="0"/>
                <a:cs typeface="Georgia" pitchFamily="18" charset="0"/>
              </a:rPr>
              <a:t>Site Development</a:t>
            </a:r>
          </a:p>
          <a:p>
            <a:pPr eaLnBrk="1" hangingPunct="1"/>
            <a:r>
              <a:rPr lang="en-US" altLang="en-US" sz="2400" dirty="0" smtClean="0">
                <a:latin typeface="Georgia" pitchFamily="18" charset="0"/>
                <a:cs typeface="Georgia" pitchFamily="18" charset="0"/>
              </a:rPr>
              <a:t>Watershed Characteristics</a:t>
            </a:r>
          </a:p>
          <a:p>
            <a:pPr eaLnBrk="1" hangingPunct="1"/>
            <a:r>
              <a:rPr lang="en-US" altLang="en-US" sz="2400" dirty="0" smtClean="0">
                <a:latin typeface="Georgia" pitchFamily="18" charset="0"/>
                <a:cs typeface="Georgia" pitchFamily="18" charset="0"/>
              </a:rPr>
              <a:t>Storm Water Management</a:t>
            </a:r>
          </a:p>
          <a:p>
            <a:pPr eaLnBrk="1" hangingPunct="1"/>
            <a:r>
              <a:rPr lang="en-US" altLang="en-US" sz="2400" dirty="0" smtClean="0">
                <a:latin typeface="Georgia" pitchFamily="18" charset="0"/>
                <a:cs typeface="Georgia" pitchFamily="18" charset="0"/>
              </a:rPr>
              <a:t>The Rational Method</a:t>
            </a:r>
          </a:p>
          <a:p>
            <a:pPr eaLnBrk="1" hangingPunct="1"/>
            <a:r>
              <a:rPr lang="en-US" altLang="en-US" sz="2400" dirty="0" smtClean="0">
                <a:latin typeface="Georgia" pitchFamily="18" charset="0"/>
                <a:cs typeface="Georgia" pitchFamily="18" charset="0"/>
              </a:rPr>
              <a:t>Storm Characteristics</a:t>
            </a:r>
          </a:p>
          <a:p>
            <a:pPr eaLnBrk="1" hangingPunct="1"/>
            <a:r>
              <a:rPr lang="en-US" altLang="en-US" sz="2400" dirty="0" smtClean="0">
                <a:latin typeface="Georgia" pitchFamily="18" charset="0"/>
                <a:cs typeface="Georgia" pitchFamily="18" charset="0"/>
              </a:rPr>
              <a:t>Example</a:t>
            </a:r>
          </a:p>
          <a:p>
            <a:pPr eaLnBrk="1" hangingPunct="1"/>
            <a:r>
              <a:rPr lang="en-US" altLang="en-US" sz="2400" dirty="0" smtClean="0">
                <a:latin typeface="Georgia" pitchFamily="18" charset="0"/>
                <a:cs typeface="Georgia" pitchFamily="18" charset="0"/>
              </a:rPr>
              <a:t>Reducing Storm Water Runoff</a:t>
            </a:r>
          </a:p>
        </p:txBody>
      </p:sp>
      <p:sp>
        <p:nvSpPr>
          <p:cNvPr id="5123" name="Title 1"/>
          <p:cNvSpPr>
            <a:spLocks noGrp="1"/>
          </p:cNvSpPr>
          <p:nvPr>
            <p:ph type="title"/>
          </p:nvPr>
        </p:nvSpPr>
        <p:spPr>
          <a:xfrm>
            <a:off x="685800" y="954088"/>
            <a:ext cx="8001000" cy="609600"/>
          </a:xfrm>
        </p:spPr>
        <p:txBody>
          <a:bodyPr/>
          <a:lstStyle/>
          <a:p>
            <a:pPr eaLnBrk="1" hangingPunct="1"/>
            <a:r>
              <a:rPr lang="en-US" altLang="en-US" sz="4400" dirty="0" smtClean="0">
                <a:latin typeface="Arial" charset="0"/>
                <a:cs typeface="Arial" charset="0"/>
              </a:rPr>
              <a:t>TABLE OF CONTENTS</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857250" y="1863725"/>
            <a:ext cx="7693025" cy="1285875"/>
          </a:xfrm>
          <a:prstGeom prst="rect">
            <a:avLst/>
          </a:prstGeom>
          <a:noFill/>
          <a:ln w="9525">
            <a:noFill/>
            <a:miter lim="800000"/>
            <a:headEnd/>
            <a:tailEnd/>
          </a:ln>
        </p:spPr>
        <p:txBody>
          <a:bodyPr/>
          <a:lstStyle/>
          <a:p>
            <a:pPr marL="342900" indent="-342900">
              <a:lnSpc>
                <a:spcPct val="80000"/>
              </a:lnSpc>
              <a:spcBef>
                <a:spcPts val="900"/>
              </a:spcBef>
              <a:buClr>
                <a:schemeClr val="accent1"/>
              </a:buClr>
              <a:buFont typeface="Wingdings" pitchFamily="2" charset="2"/>
              <a:buNone/>
              <a:defRPr/>
            </a:pPr>
            <a:r>
              <a:rPr lang="en-US" sz="2800" kern="0" dirty="0">
                <a:latin typeface="Georgia" pitchFamily="18" charset="0"/>
                <a:ea typeface="+mn-ea"/>
                <a:cs typeface="Georgia" pitchFamily="18" charset="0"/>
              </a:rPr>
              <a:t>C</a:t>
            </a:r>
            <a:r>
              <a:rPr lang="en-US" sz="2800" kern="0" baseline="-25000" dirty="0">
                <a:latin typeface="Georgia" pitchFamily="18" charset="0"/>
                <a:ea typeface="+mn-ea"/>
                <a:cs typeface="Georgia" pitchFamily="18" charset="0"/>
              </a:rPr>
              <a:t>f</a:t>
            </a:r>
            <a:r>
              <a:rPr lang="en-US" sz="2800" kern="0" dirty="0">
                <a:latin typeface="Georgia" pitchFamily="18" charset="0"/>
                <a:ea typeface="+mn-ea"/>
                <a:cs typeface="Georgia" pitchFamily="18" charset="0"/>
              </a:rPr>
              <a:t> = Runoff Coefficient adjustment factor</a:t>
            </a:r>
          </a:p>
          <a:p>
            <a:pPr marL="342900" indent="-342900">
              <a:lnSpc>
                <a:spcPct val="80000"/>
              </a:lnSpc>
              <a:spcBef>
                <a:spcPts val="900"/>
              </a:spcBef>
              <a:buClr>
                <a:schemeClr val="accent1"/>
              </a:buClr>
              <a:buFont typeface="Wingdings" pitchFamily="2" charset="2"/>
              <a:buNone/>
              <a:defRPr/>
            </a:pPr>
            <a:r>
              <a:rPr lang="en-US" sz="2800" kern="0" dirty="0">
                <a:latin typeface="Georgia" pitchFamily="18" charset="0"/>
                <a:ea typeface="+mn-ea"/>
                <a:cs typeface="Georgia" pitchFamily="18" charset="0"/>
              </a:rPr>
              <a:t>	= 1.0 for a 10 year storm.</a:t>
            </a:r>
          </a:p>
          <a:p>
            <a:pPr marL="342900" indent="-342900">
              <a:lnSpc>
                <a:spcPct val="80000"/>
              </a:lnSpc>
              <a:spcBef>
                <a:spcPts val="900"/>
              </a:spcBef>
              <a:buClr>
                <a:schemeClr val="accent1"/>
              </a:buClr>
              <a:buFont typeface="Wingdings" pitchFamily="2" charset="2"/>
              <a:buNone/>
              <a:defRPr/>
            </a:pPr>
            <a:endParaRPr lang="en-US" sz="2800" kern="0" dirty="0">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endParaRPr lang="en-US" kern="0" dirty="0">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endParaRPr lang="en-US" kern="0" dirty="0">
              <a:solidFill>
                <a:srgbClr val="FF0066"/>
              </a:solidFill>
              <a:latin typeface="Georgia" pitchFamily="18" charset="0"/>
              <a:ea typeface="+mn-ea"/>
              <a:cs typeface="Georgia" pitchFamily="18" charset="0"/>
            </a:endParaRPr>
          </a:p>
          <a:p>
            <a:pPr marL="342900" indent="-342900">
              <a:lnSpc>
                <a:spcPct val="80000"/>
              </a:lnSpc>
              <a:spcBef>
                <a:spcPts val="900"/>
              </a:spcBef>
              <a:buClr>
                <a:schemeClr val="accent1"/>
              </a:buClr>
              <a:buFont typeface="Wingdings" pitchFamily="2" charset="2"/>
              <a:buNone/>
              <a:defRPr/>
            </a:pPr>
            <a:endParaRPr lang="en-US" kern="0" dirty="0">
              <a:solidFill>
                <a:srgbClr val="FF0066"/>
              </a:solidFill>
              <a:latin typeface="Georgia" pitchFamily="18" charset="0"/>
              <a:ea typeface="+mn-ea"/>
              <a:cs typeface="Georgia" pitchFamily="18" charset="0"/>
            </a:endParaRPr>
          </a:p>
        </p:txBody>
      </p:sp>
      <p:sp>
        <p:nvSpPr>
          <p:cNvPr id="23555"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Pre-Development Analysis</a:t>
            </a:r>
          </a:p>
        </p:txBody>
      </p:sp>
      <p:graphicFrame>
        <p:nvGraphicFramePr>
          <p:cNvPr id="5" name="Table 4"/>
          <p:cNvGraphicFramePr>
            <a:graphicFrameLocks noGrp="1"/>
          </p:cNvGraphicFramePr>
          <p:nvPr/>
        </p:nvGraphicFramePr>
        <p:xfrm>
          <a:off x="1971675" y="3997325"/>
          <a:ext cx="5029200" cy="1854200"/>
        </p:xfrm>
        <a:graphic>
          <a:graphicData uri="http://schemas.openxmlformats.org/drawingml/2006/table">
            <a:tbl>
              <a:tblPr firstRow="1" bandRow="1">
                <a:tableStyleId>{5C22544A-7EE6-4342-B048-85BDC9FD1C3A}</a:tableStyleId>
              </a:tblPr>
              <a:tblGrid>
                <a:gridCol w="2514600"/>
                <a:gridCol w="2514600"/>
              </a:tblGrid>
              <a:tr h="370840">
                <a:tc>
                  <a:txBody>
                    <a:bodyPr/>
                    <a:lstStyle/>
                    <a:p>
                      <a:pPr algn="ctr"/>
                      <a:r>
                        <a:rPr lang="en-US" dirty="0" smtClean="0"/>
                        <a:t>Return</a:t>
                      </a:r>
                      <a:r>
                        <a:rPr lang="en-US" baseline="0" dirty="0" smtClean="0"/>
                        <a:t> Period</a:t>
                      </a:r>
                      <a:endParaRPr lang="en-US" dirty="0"/>
                    </a:p>
                  </a:txBody>
                  <a:tcPr/>
                </a:tc>
                <a:tc>
                  <a:txBody>
                    <a:bodyPr/>
                    <a:lstStyle/>
                    <a:p>
                      <a:pPr algn="ctr"/>
                      <a:r>
                        <a:rPr lang="en-US" dirty="0" smtClean="0"/>
                        <a:t>C</a:t>
                      </a:r>
                      <a:r>
                        <a:rPr lang="en-US" baseline="-25000" dirty="0" smtClean="0"/>
                        <a:t>f</a:t>
                      </a:r>
                      <a:endParaRPr lang="en-US" dirty="0"/>
                    </a:p>
                  </a:txBody>
                  <a:tcPr/>
                </a:tc>
              </a:tr>
              <a:tr h="370840">
                <a:tc>
                  <a:txBody>
                    <a:bodyPr/>
                    <a:lstStyle/>
                    <a:p>
                      <a:pPr algn="ctr"/>
                      <a:r>
                        <a:rPr lang="en-US" dirty="0" smtClean="0"/>
                        <a:t>1, 2, 5, 10</a:t>
                      </a:r>
                      <a:endParaRPr lang="en-US" dirty="0"/>
                    </a:p>
                  </a:txBody>
                  <a:tcPr/>
                </a:tc>
                <a:tc>
                  <a:txBody>
                    <a:bodyPr/>
                    <a:lstStyle/>
                    <a:p>
                      <a:pPr algn="ctr"/>
                      <a:r>
                        <a:rPr lang="en-US" dirty="0" smtClean="0"/>
                        <a:t>1.0</a:t>
                      </a:r>
                      <a:endParaRPr lang="en-US" dirty="0"/>
                    </a:p>
                  </a:txBody>
                  <a:tcPr/>
                </a:tc>
              </a:tr>
              <a:tr h="370840">
                <a:tc>
                  <a:txBody>
                    <a:bodyPr/>
                    <a:lstStyle/>
                    <a:p>
                      <a:pPr algn="ctr"/>
                      <a:r>
                        <a:rPr lang="en-US" dirty="0" smtClean="0"/>
                        <a:t>25</a:t>
                      </a:r>
                      <a:endParaRPr lang="en-US" dirty="0"/>
                    </a:p>
                  </a:txBody>
                  <a:tcPr/>
                </a:tc>
                <a:tc>
                  <a:txBody>
                    <a:bodyPr/>
                    <a:lstStyle/>
                    <a:p>
                      <a:pPr algn="ctr"/>
                      <a:r>
                        <a:rPr lang="en-US" dirty="0" smtClean="0"/>
                        <a:t>1.1</a:t>
                      </a:r>
                      <a:endParaRPr lang="en-US" dirty="0"/>
                    </a:p>
                  </a:txBody>
                  <a:tcPr/>
                </a:tc>
              </a:tr>
              <a:tr h="370840">
                <a:tc>
                  <a:txBody>
                    <a:bodyPr/>
                    <a:lstStyle/>
                    <a:p>
                      <a:pPr algn="ctr"/>
                      <a:r>
                        <a:rPr lang="en-US" dirty="0" smtClean="0"/>
                        <a:t>50</a:t>
                      </a:r>
                      <a:endParaRPr lang="en-US" dirty="0"/>
                    </a:p>
                  </a:txBody>
                  <a:tcPr/>
                </a:tc>
                <a:tc>
                  <a:txBody>
                    <a:bodyPr/>
                    <a:lstStyle/>
                    <a:p>
                      <a:pPr algn="ctr"/>
                      <a:r>
                        <a:rPr lang="en-US" dirty="0" smtClean="0"/>
                        <a:t>1.2</a:t>
                      </a:r>
                      <a:endParaRPr lang="en-US" dirty="0"/>
                    </a:p>
                  </a:txBody>
                  <a:tcPr/>
                </a:tc>
              </a:tr>
              <a:tr h="370840">
                <a:tc>
                  <a:txBody>
                    <a:bodyPr/>
                    <a:lstStyle/>
                    <a:p>
                      <a:pPr algn="ctr"/>
                      <a:r>
                        <a:rPr lang="en-US" dirty="0" smtClean="0"/>
                        <a:t>100</a:t>
                      </a:r>
                      <a:endParaRPr lang="en-US" dirty="0"/>
                    </a:p>
                  </a:txBody>
                  <a:tcPr/>
                </a:tc>
                <a:tc>
                  <a:txBody>
                    <a:bodyPr/>
                    <a:lstStyle/>
                    <a:p>
                      <a:pPr algn="ctr"/>
                      <a:r>
                        <a:rPr lang="en-US" dirty="0" smtClean="0"/>
                        <a:t>1.25</a:t>
                      </a:r>
                      <a:endParaRPr lang="en-US" dirty="0"/>
                    </a:p>
                  </a:txBody>
                  <a:tcPr/>
                </a:tc>
              </a:tr>
            </a:tbl>
          </a:graphicData>
        </a:graphic>
      </p:graphicFrame>
      <p:sp>
        <p:nvSpPr>
          <p:cNvPr id="7" name="Oval 14"/>
          <p:cNvSpPr>
            <a:spLocks noChangeArrowheads="1"/>
          </p:cNvSpPr>
          <p:nvPr/>
        </p:nvSpPr>
        <p:spPr bwMode="auto">
          <a:xfrm>
            <a:off x="5402263" y="4749800"/>
            <a:ext cx="668337" cy="347663"/>
          </a:xfrm>
          <a:prstGeom prst="ellipse">
            <a:avLst/>
          </a:prstGeom>
          <a:noFill/>
          <a:ln w="38100" algn="ctr">
            <a:solidFill>
              <a:schemeClr val="tx2">
                <a:lumMod val="60000"/>
                <a:lumOff val="40000"/>
              </a:schemeClr>
            </a:solidFill>
            <a:round/>
            <a:headEnd/>
            <a:tailEnd/>
          </a:ln>
        </p:spPr>
        <p:txBody>
          <a:bodyPr/>
          <a:lstStyle/>
          <a:p>
            <a:pPr eaLnBrk="0" hangingPunct="0">
              <a:defRPr/>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par>
                          <p:cTn id="13" fill="hold" nodeType="afterGroup">
                            <p:stCondLst>
                              <p:cond delay="500"/>
                            </p:stCondLst>
                            <p:childTnLst>
                              <p:par>
                                <p:cTn id="14" presetID="3" presetClass="entr" presetSubtype="1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nvGraphicFramePr>
        <p:xfrm>
          <a:off x="1555750" y="2427288"/>
          <a:ext cx="5799138" cy="1082675"/>
        </p:xfrm>
        <a:graphic>
          <a:graphicData uri="http://schemas.openxmlformats.org/presentationml/2006/ole">
            <mc:AlternateContent xmlns:mc="http://schemas.openxmlformats.org/markup-compatibility/2006">
              <mc:Choice xmlns:v="urn:schemas-microsoft-com:vml" Requires="v">
                <p:oleObj spid="_x0000_s24581" name="Equation" r:id="rId4" imgW="2311400" imgH="431800" progId="Equation.DSMT4">
                  <p:embed/>
                </p:oleObj>
              </mc:Choice>
              <mc:Fallback>
                <p:oleObj name="Equation" r:id="rId4" imgW="2311400" imgH="43180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0" y="2427288"/>
                        <a:ext cx="5799138"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79"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Pre-Development Analysis</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381000" y="4800600"/>
            <a:ext cx="8610600" cy="1219200"/>
          </a:xfrm>
        </p:spPr>
        <p:txBody>
          <a:bodyPr/>
          <a:lstStyle/>
          <a:p>
            <a:pPr eaLnBrk="1" hangingPunct="1">
              <a:lnSpc>
                <a:spcPct val="90000"/>
              </a:lnSpc>
              <a:buFont typeface="Wingdings" pitchFamily="2" charset="2"/>
              <a:buNone/>
            </a:pPr>
            <a:r>
              <a:rPr lang="en-US" altLang="en-US" sz="2800" dirty="0" smtClean="0">
                <a:latin typeface="Georgia" pitchFamily="18" charset="0"/>
                <a:cs typeface="Georgia" pitchFamily="18" charset="0"/>
              </a:rPr>
              <a:t>i = Rainfall intensity</a:t>
            </a:r>
          </a:p>
          <a:p>
            <a:pPr eaLnBrk="1" hangingPunct="1">
              <a:lnSpc>
                <a:spcPct val="90000"/>
              </a:lnSpc>
              <a:buFont typeface="Wingdings" pitchFamily="2" charset="2"/>
              <a:buNone/>
            </a:pPr>
            <a:r>
              <a:rPr lang="en-US" altLang="en-US" sz="2400" dirty="0" smtClean="0">
                <a:latin typeface="Georgia" pitchFamily="18" charset="0"/>
                <a:cs typeface="Georgia" pitchFamily="18" charset="0"/>
              </a:rPr>
              <a:t>Same as pre-development intensity = </a:t>
            </a:r>
            <a:r>
              <a:rPr lang="en-US" altLang="en-US" sz="2400" dirty="0" smtClean="0">
                <a:latin typeface="Arial" charset="0"/>
                <a:cs typeface="Arial" charset="0"/>
              </a:rPr>
              <a:t>2.54 in./hr</a:t>
            </a:r>
          </a:p>
          <a:p>
            <a:pPr eaLnBrk="1" hangingPunct="1">
              <a:lnSpc>
                <a:spcPct val="90000"/>
              </a:lnSpc>
              <a:buFont typeface="Wingdings" pitchFamily="2" charset="2"/>
              <a:buNone/>
            </a:pPr>
            <a:r>
              <a:rPr lang="en-US" altLang="en-US" sz="2400" dirty="0" smtClean="0">
                <a:latin typeface="Georgia" pitchFamily="18" charset="0"/>
                <a:cs typeface="Georgia" pitchFamily="18" charset="0"/>
              </a:rPr>
              <a:t>       </a:t>
            </a:r>
            <a:endParaRPr lang="en-US" altLang="en-US" sz="2400" dirty="0" smtClean="0">
              <a:solidFill>
                <a:srgbClr val="FF0066"/>
              </a:solidFill>
              <a:latin typeface="Georgia" pitchFamily="18" charset="0"/>
              <a:cs typeface="Georgia" pitchFamily="18" charset="0"/>
            </a:endParaRPr>
          </a:p>
          <a:p>
            <a:pPr eaLnBrk="1" hangingPunct="1">
              <a:lnSpc>
                <a:spcPct val="90000"/>
              </a:lnSpc>
              <a:buFont typeface="Wingdings" pitchFamily="2" charset="2"/>
              <a:buNone/>
            </a:pPr>
            <a:endParaRPr lang="en-US" altLang="en-US" sz="2400" u="sng" dirty="0" smtClean="0">
              <a:solidFill>
                <a:srgbClr val="FF0066"/>
              </a:solidFill>
              <a:latin typeface="Georgia" pitchFamily="18" charset="0"/>
              <a:cs typeface="Georgia" pitchFamily="18" charset="0"/>
            </a:endParaRPr>
          </a:p>
        </p:txBody>
      </p:sp>
      <p:sp>
        <p:nvSpPr>
          <p:cNvPr id="25603"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endParaRPr lang="en-US" altLang="en-US" dirty="0">
              <a:latin typeface="Arial" charset="0"/>
            </a:endParaRPr>
          </a:p>
        </p:txBody>
      </p:sp>
      <p:graphicFrame>
        <p:nvGraphicFramePr>
          <p:cNvPr id="19460" name="Object 2"/>
          <p:cNvGraphicFramePr>
            <a:graphicFrameLocks noChangeAspect="1"/>
          </p:cNvGraphicFramePr>
          <p:nvPr/>
        </p:nvGraphicFramePr>
        <p:xfrm>
          <a:off x="2452688" y="2493963"/>
          <a:ext cx="4987925" cy="915987"/>
        </p:xfrm>
        <a:graphic>
          <a:graphicData uri="http://schemas.openxmlformats.org/presentationml/2006/ole">
            <mc:AlternateContent xmlns:mc="http://schemas.openxmlformats.org/markup-compatibility/2006">
              <mc:Choice xmlns:v="urn:schemas-microsoft-com:vml" Requires="v">
                <p:oleObj spid="_x0000_s25613" name="Equation" r:id="rId4" imgW="2476500" imgH="457200" progId="Equation.DSMT4">
                  <p:embed/>
                </p:oleObj>
              </mc:Choice>
              <mc:Fallback>
                <p:oleObj name="Equation" r:id="rId4" imgW="2476500" imgH="45720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2688" y="2493963"/>
                        <a:ext cx="498792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5"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endParaRPr lang="en-US" altLang="en-US" dirty="0">
              <a:latin typeface="Arial" charset="0"/>
            </a:endParaRPr>
          </a:p>
        </p:txBody>
      </p:sp>
      <p:graphicFrame>
        <p:nvGraphicFramePr>
          <p:cNvPr id="19462" name="Object 3"/>
          <p:cNvGraphicFramePr>
            <a:graphicFrameLocks noChangeAspect="1"/>
          </p:cNvGraphicFramePr>
          <p:nvPr/>
        </p:nvGraphicFramePr>
        <p:xfrm>
          <a:off x="2586038" y="3730625"/>
          <a:ext cx="3211512" cy="415925"/>
        </p:xfrm>
        <a:graphic>
          <a:graphicData uri="http://schemas.openxmlformats.org/presentationml/2006/ole">
            <mc:AlternateContent xmlns:mc="http://schemas.openxmlformats.org/markup-compatibility/2006">
              <mc:Choice xmlns:v="urn:schemas-microsoft-com:vml" Requires="v">
                <p:oleObj spid="_x0000_s25614" name="Equation" r:id="rId6" imgW="1637589" imgH="203112" progId="Equation.DSMT4">
                  <p:embed/>
                </p:oleObj>
              </mc:Choice>
              <mc:Fallback>
                <p:oleObj name="Equation" r:id="rId6" imgW="1637589" imgH="203112"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6038" y="3730625"/>
                        <a:ext cx="3211512"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5" name="Text Box 9"/>
          <p:cNvSpPr txBox="1">
            <a:spLocks noChangeArrowheads="1"/>
          </p:cNvSpPr>
          <p:nvPr/>
        </p:nvSpPr>
        <p:spPr bwMode="auto">
          <a:xfrm>
            <a:off x="547688" y="2736850"/>
            <a:ext cx="13382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50000"/>
              </a:spcBef>
              <a:buClrTx/>
              <a:buFontTx/>
              <a:buNone/>
            </a:pPr>
            <a:r>
              <a:rPr lang="en-US" altLang="en-US" dirty="0"/>
              <a:t>Parking</a:t>
            </a:r>
            <a:r>
              <a:rPr lang="en-US" altLang="en-US" sz="2800" dirty="0">
                <a:latin typeface="Arial" charset="0"/>
              </a:rPr>
              <a:t> </a:t>
            </a:r>
          </a:p>
        </p:txBody>
      </p:sp>
      <p:sp>
        <p:nvSpPr>
          <p:cNvPr id="19466" name="Text Box 10"/>
          <p:cNvSpPr txBox="1">
            <a:spLocks noChangeArrowheads="1"/>
          </p:cNvSpPr>
          <p:nvPr/>
        </p:nvSpPr>
        <p:spPr bwMode="auto">
          <a:xfrm>
            <a:off x="500063" y="374967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50000"/>
              </a:spcBef>
              <a:buClrTx/>
              <a:buFontTx/>
              <a:buNone/>
            </a:pPr>
            <a:r>
              <a:rPr lang="en-US" altLang="en-US" dirty="0"/>
              <a:t>Farmland</a:t>
            </a:r>
          </a:p>
        </p:txBody>
      </p:sp>
      <p:sp>
        <p:nvSpPr>
          <p:cNvPr id="19468" name="Text Box 12"/>
          <p:cNvSpPr txBox="1">
            <a:spLocks noChangeArrowheads="1"/>
          </p:cNvSpPr>
          <p:nvPr/>
        </p:nvSpPr>
        <p:spPr bwMode="auto">
          <a:xfrm>
            <a:off x="485775" y="1873250"/>
            <a:ext cx="7402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50000"/>
              </a:spcBef>
              <a:buClrTx/>
              <a:buFontTx/>
              <a:buNone/>
            </a:pPr>
            <a:r>
              <a:rPr lang="en-US" altLang="en-US" sz="2800" dirty="0"/>
              <a:t>A = Area</a:t>
            </a:r>
          </a:p>
        </p:txBody>
      </p:sp>
      <p:sp>
        <p:nvSpPr>
          <p:cNvPr id="12" name="Rectangle 2"/>
          <p:cNvSpPr txBox="1">
            <a:spLocks noChangeArrowheads="1"/>
          </p:cNvSpPr>
          <p:nvPr/>
        </p:nvSpPr>
        <p:spPr bwMode="auto">
          <a:xfrm>
            <a:off x="358775" y="938213"/>
            <a:ext cx="7313613" cy="1066800"/>
          </a:xfrm>
          <a:prstGeom prst="rect">
            <a:avLst/>
          </a:prstGeom>
          <a:noFill/>
          <a:ln w="9525">
            <a:noFill/>
            <a:miter lim="800000"/>
            <a:headEnd/>
            <a:tailEnd/>
          </a:ln>
        </p:spPr>
        <p:txBody>
          <a:bodyPr/>
          <a:lstStyle/>
          <a:p>
            <a:pPr>
              <a:defRPr/>
            </a:pPr>
            <a:r>
              <a:rPr lang="en-US" sz="3200" kern="0" dirty="0">
                <a:solidFill>
                  <a:schemeClr val="tx2"/>
                </a:solidFill>
                <a:latin typeface="Arial"/>
                <a:ea typeface="+mj-ea"/>
                <a:cs typeface="Arial"/>
              </a:rPr>
              <a:t>Post-Development Analysis</a:t>
            </a:r>
            <a:endParaRPr lang="en-US" sz="2000" kern="0" dirty="0">
              <a:latin typeface="Arial"/>
              <a:ea typeface="+mj-ea"/>
              <a:cs typeface="Aria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468"/>
                                        </p:tgtEl>
                                        <p:attrNameLst>
                                          <p:attrName>style.visibility</p:attrName>
                                        </p:attrNameLst>
                                      </p:cBhvr>
                                      <p:to>
                                        <p:strVal val="visible"/>
                                      </p:to>
                                    </p:set>
                                    <p:animEffect transition="in" filter="blinds(horizontal)">
                                      <p:cBhvr>
                                        <p:cTn id="7" dur="500"/>
                                        <p:tgtEl>
                                          <p:spTgt spid="194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9465">
                                            <p:txEl>
                                              <p:pRg st="0" end="0"/>
                                            </p:txEl>
                                          </p:spTgt>
                                        </p:tgtEl>
                                        <p:attrNameLst>
                                          <p:attrName>style.visibility</p:attrName>
                                        </p:attrNameLst>
                                      </p:cBhvr>
                                      <p:to>
                                        <p:strVal val="visible"/>
                                      </p:to>
                                    </p:set>
                                    <p:animEffect transition="in" filter="blinds(horizontal)">
                                      <p:cBhvr>
                                        <p:cTn id="12" dur="500"/>
                                        <p:tgtEl>
                                          <p:spTgt spid="1946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9460"/>
                                        </p:tgtEl>
                                        <p:attrNameLst>
                                          <p:attrName>style.visibility</p:attrName>
                                        </p:attrNameLst>
                                      </p:cBhvr>
                                      <p:to>
                                        <p:strVal val="visible"/>
                                      </p:to>
                                    </p:set>
                                    <p:animEffect transition="in" filter="blinds(horizontal)">
                                      <p:cBhvr>
                                        <p:cTn id="17" dur="500"/>
                                        <p:tgtEl>
                                          <p:spTgt spid="1946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9466"/>
                                        </p:tgtEl>
                                        <p:attrNameLst>
                                          <p:attrName>style.visibility</p:attrName>
                                        </p:attrNameLst>
                                      </p:cBhvr>
                                      <p:to>
                                        <p:strVal val="visible"/>
                                      </p:to>
                                    </p:set>
                                    <p:animEffect transition="in" filter="blinds(horizontal)">
                                      <p:cBhvr>
                                        <p:cTn id="22" dur="500"/>
                                        <p:tgtEl>
                                          <p:spTgt spid="1946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9462"/>
                                        </p:tgtEl>
                                        <p:attrNameLst>
                                          <p:attrName>style.visibility</p:attrName>
                                        </p:attrNameLst>
                                      </p:cBhvr>
                                      <p:to>
                                        <p:strVal val="visible"/>
                                      </p:to>
                                    </p:set>
                                    <p:animEffect transition="in" filter="blinds(horizontal)">
                                      <p:cBhvr>
                                        <p:cTn id="27" dur="500"/>
                                        <p:tgtEl>
                                          <p:spTgt spid="1946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9459">
                                            <p:txEl>
                                              <p:pRg st="0" end="0"/>
                                            </p:txEl>
                                          </p:spTgt>
                                        </p:tgtEl>
                                        <p:attrNameLst>
                                          <p:attrName>style.visibility</p:attrName>
                                        </p:attrNameLst>
                                      </p:cBhvr>
                                      <p:to>
                                        <p:strVal val="visible"/>
                                      </p:to>
                                    </p:set>
                                    <p:animEffect transition="in" filter="blinds(horizontal)">
                                      <p:cBhvr>
                                        <p:cTn id="32" dur="500"/>
                                        <p:tgtEl>
                                          <p:spTgt spid="19459">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9459">
                                            <p:txEl>
                                              <p:pRg st="1" end="1"/>
                                            </p:txEl>
                                          </p:spTgt>
                                        </p:tgtEl>
                                        <p:attrNameLst>
                                          <p:attrName>style.visibility</p:attrName>
                                        </p:attrNameLst>
                                      </p:cBhvr>
                                      <p:to>
                                        <p:strVal val="visible"/>
                                      </p:to>
                                    </p:set>
                                    <p:animEffect transition="in" filter="blinds(horizontal)">
                                      <p:cBhvr>
                                        <p:cTn id="37" dur="500"/>
                                        <p:tgtEl>
                                          <p:spTgt spid="19459">
                                            <p:txEl>
                                              <p:pRg st="1" end="1"/>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9459">
                                            <p:txEl>
                                              <p:pRg st="2" end="2"/>
                                            </p:txEl>
                                          </p:spTgt>
                                        </p:tgtEl>
                                        <p:attrNameLst>
                                          <p:attrName>style.visibility</p:attrName>
                                        </p:attrNameLst>
                                      </p:cBhvr>
                                      <p:to>
                                        <p:strVal val="visible"/>
                                      </p:to>
                                    </p:set>
                                    <p:animEffect transition="in" filter="blinds(horizontal)">
                                      <p:cBhvr>
                                        <p:cTn id="42" dur="500"/>
                                        <p:tgtEl>
                                          <p:spTgt spid="19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P spid="19466" grpId="0"/>
      <p:bldP spid="1946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703263" y="2370138"/>
            <a:ext cx="7693025" cy="1697037"/>
          </a:xfrm>
        </p:spPr>
        <p:txBody>
          <a:bodyPr/>
          <a:lstStyle/>
          <a:p>
            <a:pPr eaLnBrk="1" hangingPunct="1">
              <a:buFont typeface="Wingdings" pitchFamily="2" charset="2"/>
              <a:buNone/>
            </a:pPr>
            <a:r>
              <a:rPr lang="en-US" altLang="en-US" sz="2800" dirty="0" smtClean="0">
                <a:latin typeface="Georgia" pitchFamily="18" charset="0"/>
                <a:cs typeface="Georgia" pitchFamily="18" charset="0"/>
              </a:rPr>
              <a:t>C = Runoff Coefficient</a:t>
            </a:r>
          </a:p>
          <a:p>
            <a:pPr eaLnBrk="1" hangingPunct="1">
              <a:buFont typeface="Wingdings" pitchFamily="2" charset="2"/>
              <a:buNone/>
            </a:pPr>
            <a:endParaRPr lang="en-US" altLang="en-US" sz="2800" dirty="0" smtClean="0">
              <a:latin typeface="Georgia" pitchFamily="18" charset="0"/>
              <a:cs typeface="Georgia" pitchFamily="18" charset="0"/>
            </a:endParaRPr>
          </a:p>
          <a:p>
            <a:pPr eaLnBrk="1" hangingPunct="1">
              <a:buFont typeface="Wingdings" pitchFamily="2" charset="2"/>
              <a:buNone/>
            </a:pPr>
            <a:r>
              <a:rPr lang="en-US" altLang="en-US" sz="2800" dirty="0" smtClean="0">
                <a:latin typeface="Georgia" pitchFamily="18" charset="0"/>
                <a:cs typeface="Arial" charset="0"/>
              </a:rPr>
              <a:t>Farmland: Use </a:t>
            </a:r>
            <a:r>
              <a:rPr lang="en-US" altLang="en-US" sz="2800" dirty="0" smtClean="0">
                <a:solidFill>
                  <a:srgbClr val="C00000"/>
                </a:solidFill>
                <a:latin typeface="Georgia" pitchFamily="18" charset="0"/>
                <a:cs typeface="Arial" charset="0"/>
              </a:rPr>
              <a:t>C = 0.18</a:t>
            </a:r>
          </a:p>
          <a:p>
            <a:pPr eaLnBrk="1" hangingPunct="1">
              <a:buFont typeface="Wingdings" pitchFamily="2" charset="2"/>
              <a:buNone/>
            </a:pPr>
            <a:r>
              <a:rPr lang="en-US" altLang="en-US" sz="2800" dirty="0" smtClean="0">
                <a:latin typeface="Georgia" pitchFamily="18" charset="0"/>
                <a:cs typeface="Arial" charset="0"/>
              </a:rPr>
              <a:t>Asphalt pavement: Use </a:t>
            </a:r>
            <a:r>
              <a:rPr lang="en-US" altLang="en-US" sz="2800" dirty="0" smtClean="0">
                <a:solidFill>
                  <a:srgbClr val="C00000"/>
                </a:solidFill>
                <a:latin typeface="Georgia" pitchFamily="18" charset="0"/>
                <a:cs typeface="Arial" charset="0"/>
              </a:rPr>
              <a:t>C = 0.95</a:t>
            </a:r>
          </a:p>
          <a:p>
            <a:pPr eaLnBrk="1" hangingPunct="1">
              <a:buFont typeface="Wingdings" pitchFamily="2" charset="2"/>
              <a:buNone/>
            </a:pPr>
            <a:endParaRPr lang="en-US" altLang="en-US" sz="2400" dirty="0" smtClean="0">
              <a:solidFill>
                <a:srgbClr val="FF0066"/>
              </a:solidFill>
              <a:latin typeface="Georgia" pitchFamily="18" charset="0"/>
              <a:cs typeface="Georgia" pitchFamily="18" charset="0"/>
            </a:endParaRPr>
          </a:p>
          <a:p>
            <a:pPr eaLnBrk="1" hangingPunct="1">
              <a:buFont typeface="Wingdings" pitchFamily="2" charset="2"/>
              <a:buNone/>
            </a:pPr>
            <a:endParaRPr lang="en-US" altLang="en-US" sz="2400" dirty="0" smtClean="0">
              <a:solidFill>
                <a:srgbClr val="FF0066"/>
              </a:solidFill>
              <a:latin typeface="Georgia" pitchFamily="18" charset="0"/>
              <a:cs typeface="Georgia" pitchFamily="18" charset="0"/>
            </a:endParaRPr>
          </a:p>
          <a:p>
            <a:pPr eaLnBrk="1" hangingPunct="1">
              <a:buFont typeface="Wingdings" pitchFamily="2" charset="2"/>
              <a:buNone/>
            </a:pPr>
            <a:endParaRPr lang="en-US" altLang="en-US" sz="2800" dirty="0" smtClean="0">
              <a:latin typeface="Georgia" pitchFamily="18" charset="0"/>
              <a:cs typeface="Georgia" pitchFamily="18" charset="0"/>
            </a:endParaRPr>
          </a:p>
        </p:txBody>
      </p:sp>
      <p:sp>
        <p:nvSpPr>
          <p:cNvPr id="26627" name="Rectangle 2"/>
          <p:cNvSpPr>
            <a:spLocks noGrp="1" noChangeArrowheads="1"/>
          </p:cNvSpPr>
          <p:nvPr>
            <p:ph type="title"/>
          </p:nvPr>
        </p:nvSpPr>
        <p:spPr>
          <a:xfrm>
            <a:off x="358775" y="938213"/>
            <a:ext cx="7313613" cy="1066800"/>
          </a:xfrm>
        </p:spPr>
        <p:txBody>
          <a:bodyPr/>
          <a:lstStyle/>
          <a:p>
            <a:pPr eaLnBrk="1" hangingPunct="1"/>
            <a:r>
              <a:rPr lang="en-US" altLang="en-US" sz="3200" dirty="0" smtClean="0">
                <a:latin typeface="Arial" charset="0"/>
                <a:cs typeface="Arial" charset="0"/>
              </a:rPr>
              <a:t>Post-Development Analysis</a:t>
            </a:r>
            <a:endParaRPr lang="en-US" altLang="en-US" sz="2000" dirty="0" smtClean="0">
              <a:solidFill>
                <a:schemeClr val="tx1"/>
              </a:solidFill>
              <a:latin typeface="Arial"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Effect transition="in" filter="blinds(horizontal)">
                                      <p:cBhvr>
                                        <p:cTn id="7" dur="500"/>
                                        <p:tgtEl>
                                          <p:spTgt spid="215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506">
                                            <p:txEl>
                                              <p:pRg st="2" end="2"/>
                                            </p:txEl>
                                          </p:spTgt>
                                        </p:tgtEl>
                                        <p:attrNameLst>
                                          <p:attrName>style.visibility</p:attrName>
                                        </p:attrNameLst>
                                      </p:cBhvr>
                                      <p:to>
                                        <p:strVal val="visible"/>
                                      </p:to>
                                    </p:set>
                                    <p:animEffect transition="in" filter="blinds(horizontal)">
                                      <p:cBhvr>
                                        <p:cTn id="12" dur="500"/>
                                        <p:tgtEl>
                                          <p:spTgt spid="2150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506">
                                            <p:txEl>
                                              <p:pRg st="3" end="3"/>
                                            </p:txEl>
                                          </p:spTgt>
                                        </p:tgtEl>
                                        <p:attrNameLst>
                                          <p:attrName>style.visibility</p:attrName>
                                        </p:attrNameLst>
                                      </p:cBhvr>
                                      <p:to>
                                        <p:strVal val="visible"/>
                                      </p:to>
                                    </p:set>
                                    <p:animEffect transition="in" filter="blinds(horizontal)">
                                      <p:cBhvr>
                                        <p:cTn id="17" dur="500"/>
                                        <p:tgtEl>
                                          <p:spTgt spid="2150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58775" y="938213"/>
            <a:ext cx="7313613" cy="666750"/>
          </a:xfrm>
        </p:spPr>
        <p:txBody>
          <a:bodyPr/>
          <a:lstStyle/>
          <a:p>
            <a:pPr eaLnBrk="1" hangingPunct="1"/>
            <a:r>
              <a:rPr lang="en-US" altLang="en-US" sz="3200" dirty="0" smtClean="0">
                <a:latin typeface="Arial" charset="0"/>
                <a:cs typeface="Arial" charset="0"/>
              </a:rPr>
              <a:t>Post-Development Analysis</a:t>
            </a:r>
            <a:endParaRPr lang="en-US" altLang="en-US" sz="2000" dirty="0" smtClean="0">
              <a:solidFill>
                <a:schemeClr val="tx1"/>
              </a:solidFill>
              <a:latin typeface="Arial" charset="0"/>
              <a:cs typeface="Arial" charset="0"/>
            </a:endParaRPr>
          </a:p>
        </p:txBody>
      </p:sp>
      <p:sp>
        <p:nvSpPr>
          <p:cNvPr id="27651" name="TextBox 3"/>
          <p:cNvSpPr txBox="1">
            <a:spLocks noChangeArrowheads="1"/>
          </p:cNvSpPr>
          <p:nvPr/>
        </p:nvSpPr>
        <p:spPr bwMode="auto">
          <a:xfrm>
            <a:off x="557213" y="1797050"/>
            <a:ext cx="73152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sz="2800" dirty="0"/>
              <a:t>Composite Runoff coefficient, </a:t>
            </a:r>
            <a:r>
              <a:rPr lang="en-US" altLang="en-US" sz="2800" dirty="0">
                <a:solidFill>
                  <a:srgbClr val="C00000"/>
                </a:solidFill>
              </a:rPr>
              <a:t>C</a:t>
            </a:r>
            <a:r>
              <a:rPr lang="en-US" altLang="en-US" sz="2800" baseline="-25000" dirty="0">
                <a:solidFill>
                  <a:srgbClr val="C00000"/>
                </a:solidFill>
              </a:rPr>
              <a:t>c</a:t>
            </a:r>
            <a:endParaRPr lang="en-US" altLang="en-US" sz="2800" dirty="0">
              <a:solidFill>
                <a:srgbClr val="C00000"/>
              </a:solidFill>
            </a:endParaRPr>
          </a:p>
        </p:txBody>
      </p:sp>
      <p:graphicFrame>
        <p:nvGraphicFramePr>
          <p:cNvPr id="27652" name="Object 5"/>
          <p:cNvGraphicFramePr>
            <a:graphicFrameLocks noChangeAspect="1"/>
          </p:cNvGraphicFramePr>
          <p:nvPr/>
        </p:nvGraphicFramePr>
        <p:xfrm>
          <a:off x="2365375" y="2443163"/>
          <a:ext cx="3367088" cy="1423987"/>
        </p:xfrm>
        <a:graphic>
          <a:graphicData uri="http://schemas.openxmlformats.org/presentationml/2006/ole">
            <mc:AlternateContent xmlns:mc="http://schemas.openxmlformats.org/markup-compatibility/2006">
              <mc:Choice xmlns:v="urn:schemas-microsoft-com:vml" Requires="v">
                <p:oleObj spid="_x0000_s27656" name="Equation" r:id="rId4" imgW="1434477" imgH="634725" progId="Equation.DSMT4">
                  <p:embed/>
                </p:oleObj>
              </mc:Choice>
              <mc:Fallback>
                <p:oleObj name="Equation" r:id="rId4" imgW="1434477" imgH="634725"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5375" y="2443163"/>
                        <a:ext cx="3367088" cy="1423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53" name="Object 3"/>
          <p:cNvGraphicFramePr>
            <a:graphicFrameLocks noChangeAspect="1"/>
          </p:cNvGraphicFramePr>
          <p:nvPr/>
        </p:nvGraphicFramePr>
        <p:xfrm>
          <a:off x="1374775" y="3894138"/>
          <a:ext cx="6072188" cy="1274762"/>
        </p:xfrm>
        <a:graphic>
          <a:graphicData uri="http://schemas.openxmlformats.org/presentationml/2006/ole">
            <mc:AlternateContent xmlns:mc="http://schemas.openxmlformats.org/markup-compatibility/2006">
              <mc:Choice xmlns:v="urn:schemas-microsoft-com:vml" Requires="v">
                <p:oleObj spid="_x0000_s27657" name="Equation" r:id="rId6" imgW="3022600" imgH="635000" progId="Equation.DSMT4">
                  <p:embed/>
                </p:oleObj>
              </mc:Choice>
              <mc:Fallback>
                <p:oleObj name="Equation" r:id="rId6" imgW="3022600" imgH="635000"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4775" y="3894138"/>
                        <a:ext cx="6072188" cy="1274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187325" y="4754563"/>
          <a:ext cx="8782050" cy="1677987"/>
        </p:xfrm>
        <a:graphic>
          <a:graphicData uri="http://schemas.openxmlformats.org/presentationml/2006/ole">
            <mc:AlternateContent xmlns:mc="http://schemas.openxmlformats.org/markup-compatibility/2006">
              <mc:Choice xmlns:v="urn:schemas-microsoft-com:vml" Requires="v">
                <p:oleObj spid="_x0000_s28680" name="Equation" r:id="rId4" imgW="3454400" imgH="660400" progId="Equation.DSMT4">
                  <p:embed/>
                </p:oleObj>
              </mc:Choice>
              <mc:Fallback>
                <p:oleObj name="Equation" r:id="rId4" imgW="3454400" imgH="66040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 y="4754563"/>
                        <a:ext cx="8782050" cy="167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2"/>
          <p:cNvSpPr txBox="1">
            <a:spLocks noChangeArrowheads="1"/>
          </p:cNvSpPr>
          <p:nvPr/>
        </p:nvSpPr>
        <p:spPr bwMode="auto">
          <a:xfrm>
            <a:off x="358775" y="938213"/>
            <a:ext cx="7313613" cy="1066800"/>
          </a:xfrm>
          <a:prstGeom prst="rect">
            <a:avLst/>
          </a:prstGeom>
          <a:noFill/>
          <a:ln w="9525">
            <a:noFill/>
            <a:miter lim="800000"/>
            <a:headEnd/>
            <a:tailEnd/>
          </a:ln>
        </p:spPr>
        <p:txBody>
          <a:bodyPr/>
          <a:lstStyle/>
          <a:p>
            <a:pPr>
              <a:defRPr/>
            </a:pPr>
            <a:r>
              <a:rPr lang="en-US" sz="3200" kern="0" dirty="0">
                <a:solidFill>
                  <a:schemeClr val="tx2"/>
                </a:solidFill>
                <a:latin typeface="Arial"/>
                <a:ea typeface="+mj-ea"/>
                <a:cs typeface="Arial"/>
              </a:rPr>
              <a:t>Post-Development Analysis</a:t>
            </a:r>
            <a:endParaRPr lang="en-US" sz="2000" kern="0" dirty="0">
              <a:latin typeface="Arial"/>
              <a:ea typeface="+mj-ea"/>
              <a:cs typeface="Arial"/>
            </a:endParaRPr>
          </a:p>
        </p:txBody>
      </p:sp>
      <p:graphicFrame>
        <p:nvGraphicFramePr>
          <p:cNvPr id="28676" name="Object 4"/>
          <p:cNvGraphicFramePr>
            <a:graphicFrameLocks noChangeAspect="1"/>
          </p:cNvGraphicFramePr>
          <p:nvPr/>
        </p:nvGraphicFramePr>
        <p:xfrm>
          <a:off x="398463" y="1865313"/>
          <a:ext cx="5081587" cy="1847850"/>
        </p:xfrm>
        <a:graphic>
          <a:graphicData uri="http://schemas.openxmlformats.org/presentationml/2006/ole">
            <mc:AlternateContent xmlns:mc="http://schemas.openxmlformats.org/markup-compatibility/2006">
              <mc:Choice xmlns:v="urn:schemas-microsoft-com:vml" Requires="v">
                <p:oleObj spid="_x0000_s28681" name="Equation" r:id="rId6" imgW="1816100" imgH="660400" progId="Equation.DSMT4">
                  <p:embed/>
                </p:oleObj>
              </mc:Choice>
              <mc:Fallback>
                <p:oleObj name="Equation" r:id="rId6" imgW="1816100" imgH="660400" progId="Equation.DSMT4">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8463" y="1865313"/>
                        <a:ext cx="5081587" cy="184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Box 4"/>
          <p:cNvSpPr txBox="1">
            <a:spLocks noChangeArrowheads="1"/>
          </p:cNvSpPr>
          <p:nvPr/>
        </p:nvSpPr>
        <p:spPr bwMode="auto">
          <a:xfrm>
            <a:off x="485775" y="4143375"/>
            <a:ext cx="79867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r>
              <a:rPr lang="en-US" altLang="en-US" dirty="0">
                <a:latin typeface="Arial" charset="0"/>
              </a:rPr>
              <a:t>ALTERNATE METHOD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5122"/>
                                        </p:tgtEl>
                                        <p:attrNameLst>
                                          <p:attrName>style.visibility</p:attrName>
                                        </p:attrNameLst>
                                      </p:cBhvr>
                                      <p:to>
                                        <p:strVal val="visible"/>
                                      </p:to>
                                    </p:set>
                                    <p:anim calcmode="lin" valueType="num">
                                      <p:cBhvr>
                                        <p:cTn id="13" dur="500" fill="hold"/>
                                        <p:tgtEl>
                                          <p:spTgt spid="5122"/>
                                        </p:tgtEl>
                                        <p:attrNameLst>
                                          <p:attrName>ppt_w</p:attrName>
                                        </p:attrNameLst>
                                      </p:cBhvr>
                                      <p:tavLst>
                                        <p:tav tm="0">
                                          <p:val>
                                            <p:fltVal val="0"/>
                                          </p:val>
                                        </p:tav>
                                        <p:tav tm="100000">
                                          <p:val>
                                            <p:strVal val="#ppt_w"/>
                                          </p:val>
                                        </p:tav>
                                      </p:tavLst>
                                    </p:anim>
                                    <p:anim calcmode="lin" valueType="num">
                                      <p:cBhvr>
                                        <p:cTn id="14" dur="500" fill="hold"/>
                                        <p:tgtEl>
                                          <p:spTgt spid="5122"/>
                                        </p:tgtEl>
                                        <p:attrNameLst>
                                          <p:attrName>ppt_h</p:attrName>
                                        </p:attrNameLst>
                                      </p:cBhvr>
                                      <p:tavLst>
                                        <p:tav tm="0">
                                          <p:val>
                                            <p:fltVal val="0"/>
                                          </p:val>
                                        </p:tav>
                                        <p:tav tm="100000">
                                          <p:val>
                                            <p:strVal val="#ppt_h"/>
                                          </p:val>
                                        </p:tav>
                                      </p:tavLst>
                                    </p:anim>
                                    <p:animEffect transition="in" filter="fade">
                                      <p:cBhvr>
                                        <p:cTn id="15"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Change in Site Runoff</a:t>
            </a:r>
          </a:p>
        </p:txBody>
      </p:sp>
      <p:sp>
        <p:nvSpPr>
          <p:cNvPr id="29699" name="Rectangle 3"/>
          <p:cNvSpPr>
            <a:spLocks noGrp="1" noChangeArrowheads="1"/>
          </p:cNvSpPr>
          <p:nvPr>
            <p:ph type="body" idx="1"/>
          </p:nvPr>
        </p:nvSpPr>
        <p:spPr>
          <a:xfrm>
            <a:off x="928688" y="2562225"/>
            <a:ext cx="4038600" cy="458788"/>
          </a:xfrm>
        </p:spPr>
        <p:txBody>
          <a:bodyPr/>
          <a:lstStyle/>
          <a:p>
            <a:pPr eaLnBrk="1" hangingPunct="1">
              <a:lnSpc>
                <a:spcPct val="90000"/>
              </a:lnSpc>
              <a:buFont typeface="Wingdings" pitchFamily="2" charset="2"/>
              <a:buNone/>
            </a:pPr>
            <a:r>
              <a:rPr lang="en-US" altLang="en-US" sz="2500" dirty="0" smtClean="0">
                <a:latin typeface="Georgia" pitchFamily="18" charset="0"/>
                <a:cs typeface="Georgia" pitchFamily="18" charset="0"/>
              </a:rPr>
              <a:t>Calculate the difference</a:t>
            </a:r>
          </a:p>
        </p:txBody>
      </p:sp>
      <p:sp>
        <p:nvSpPr>
          <p:cNvPr id="29700"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lnSpc>
                <a:spcPct val="95000"/>
              </a:lnSpc>
              <a:spcBef>
                <a:spcPct val="20000"/>
              </a:spcBef>
              <a:buClr>
                <a:schemeClr val="accent1"/>
              </a:buClr>
              <a:buChar char="•"/>
              <a:defRPr>
                <a:solidFill>
                  <a:schemeClr val="tx1"/>
                </a:solidFill>
                <a:latin typeface="Georgia" pitchFamily="18" charset="0"/>
                <a:ea typeface="ＭＳ Ｐゴシック" pitchFamily="34" charset="-128"/>
                <a:cs typeface="Georgia" pitchFamily="18" charset="0"/>
              </a:defRPr>
            </a:lvl1pPr>
            <a:lvl2pPr marL="742950" indent="-28575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2pPr>
            <a:lvl3pPr marL="11430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3pPr>
            <a:lvl4pPr marL="16002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4pPr>
            <a:lvl5pPr marL="2057400" indent="-228600" eaLnBrk="0" hangingPunct="0">
              <a:lnSpc>
                <a:spcPct val="95000"/>
              </a:lnSpc>
              <a:spcBef>
                <a:spcPts val="300"/>
              </a:spcBef>
              <a:buClr>
                <a:schemeClr val="accent1"/>
              </a:buClr>
              <a:buChar char="»"/>
              <a:defRPr sz="1600">
                <a:solidFill>
                  <a:schemeClr val="tx1"/>
                </a:solidFill>
                <a:latin typeface="Georgia" pitchFamily="18" charset="0"/>
                <a:ea typeface="ＭＳ Ｐゴシック" pitchFamily="34" charset="-128"/>
                <a:cs typeface="Georgia" pitchFamily="18" charset="0"/>
              </a:defRPr>
            </a:lvl5pPr>
            <a:lvl6pPr marL="25146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6pPr>
            <a:lvl7pPr marL="29718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7pPr>
            <a:lvl8pPr marL="34290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8pPr>
            <a:lvl9pPr marL="3886200" indent="-228600" eaLnBrk="0" fontAlgn="base" hangingPunct="0">
              <a:lnSpc>
                <a:spcPct val="95000"/>
              </a:lnSpc>
              <a:spcBef>
                <a:spcPts val="300"/>
              </a:spcBef>
              <a:spcAft>
                <a:spcPct val="0"/>
              </a:spcAft>
              <a:buClr>
                <a:schemeClr val="accent1"/>
              </a:buClr>
              <a:buChar char="»"/>
              <a:defRPr sz="1600">
                <a:solidFill>
                  <a:schemeClr val="tx1"/>
                </a:solidFill>
                <a:latin typeface="Georgia" pitchFamily="18" charset="0"/>
                <a:ea typeface="ＭＳ Ｐゴシック" pitchFamily="34" charset="-128"/>
                <a:cs typeface="Georgia" pitchFamily="18" charset="0"/>
              </a:defRPr>
            </a:lvl9pPr>
          </a:lstStyle>
          <a:p>
            <a:pPr eaLnBrk="1" hangingPunct="1">
              <a:lnSpc>
                <a:spcPct val="100000"/>
              </a:lnSpc>
              <a:spcBef>
                <a:spcPct val="0"/>
              </a:spcBef>
              <a:buClrTx/>
              <a:buFontTx/>
              <a:buNone/>
            </a:pPr>
            <a:endParaRPr lang="en-US" altLang="en-US" dirty="0">
              <a:latin typeface="Arial" charset="0"/>
            </a:endParaRPr>
          </a:p>
        </p:txBody>
      </p:sp>
      <p:graphicFrame>
        <p:nvGraphicFramePr>
          <p:cNvPr id="29701" name="Object 4"/>
          <p:cNvGraphicFramePr>
            <a:graphicFrameLocks noChangeAspect="1"/>
          </p:cNvGraphicFramePr>
          <p:nvPr/>
        </p:nvGraphicFramePr>
        <p:xfrm>
          <a:off x="2168525" y="3157538"/>
          <a:ext cx="4289425" cy="1922462"/>
        </p:xfrm>
        <a:graphic>
          <a:graphicData uri="http://schemas.openxmlformats.org/presentationml/2006/ole">
            <mc:AlternateContent xmlns:mc="http://schemas.openxmlformats.org/markup-compatibility/2006">
              <mc:Choice xmlns:v="urn:schemas-microsoft-com:vml" Requires="v">
                <p:oleObj spid="_x0000_s29703" name="Equation" r:id="rId4" imgW="1473200" imgH="660400" progId="Equation.DSMT4">
                  <p:embed/>
                </p:oleObj>
              </mc:Choice>
              <mc:Fallback>
                <p:oleObj name="Equation" r:id="rId4" imgW="1473200" imgH="6604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8525" y="3157538"/>
                        <a:ext cx="4289425"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85800" y="804863"/>
            <a:ext cx="8001000" cy="609600"/>
          </a:xfrm>
        </p:spPr>
        <p:txBody>
          <a:bodyPr/>
          <a:lstStyle/>
          <a:p>
            <a:pPr eaLnBrk="1" hangingPunct="1"/>
            <a:r>
              <a:rPr lang="en-US" altLang="en-US" sz="4400" dirty="0" smtClean="0">
                <a:latin typeface="Arial" charset="0"/>
                <a:cs typeface="Arial" charset="0"/>
              </a:rPr>
              <a:t>Reducing Storm Water Runoff</a:t>
            </a:r>
          </a:p>
        </p:txBody>
      </p:sp>
      <p:sp>
        <p:nvSpPr>
          <p:cNvPr id="11267" name="Content Placeholder 2"/>
          <p:cNvSpPr>
            <a:spLocks noGrp="1"/>
          </p:cNvSpPr>
          <p:nvPr>
            <p:ph idx="1"/>
          </p:nvPr>
        </p:nvSpPr>
        <p:spPr>
          <a:xfrm>
            <a:off x="625475" y="1841500"/>
            <a:ext cx="8080375" cy="4241800"/>
          </a:xfrm>
        </p:spPr>
        <p:txBody>
          <a:bodyPr/>
          <a:lstStyle/>
          <a:p>
            <a:pPr marL="0" indent="0" eaLnBrk="1" hangingPunct="1">
              <a:buFontTx/>
              <a:buNone/>
              <a:defRPr/>
            </a:pPr>
            <a:r>
              <a:rPr lang="en-US" altLang="en-US" sz="2800" dirty="0" smtClean="0">
                <a:latin typeface="Verdana" pitchFamily="34" charset="0"/>
                <a:cs typeface="Georgia" pitchFamily="18" charset="0"/>
              </a:rPr>
              <a:t>Often a goal of site design is to restrict storm water runoff to pre-development levels</a:t>
            </a:r>
          </a:p>
          <a:p>
            <a:pPr eaLnBrk="1" hangingPunct="1">
              <a:defRPr/>
            </a:pPr>
            <a:r>
              <a:rPr lang="en-US" altLang="en-US" sz="2400" dirty="0" smtClean="0">
                <a:latin typeface="Verdana" pitchFamily="34" charset="0"/>
                <a:cs typeface="Georgia" pitchFamily="18" charset="0"/>
              </a:rPr>
              <a:t>Impervious </a:t>
            </a:r>
            <a:r>
              <a:rPr lang="en-US" altLang="en-US" sz="2400" dirty="0">
                <a:latin typeface="Verdana" pitchFamily="34" charset="0"/>
                <a:cs typeface="Georgia" pitchFamily="18" charset="0"/>
              </a:rPr>
              <a:t>surface reduction</a:t>
            </a:r>
          </a:p>
          <a:p>
            <a:pPr eaLnBrk="1" hangingPunct="1">
              <a:defRPr/>
            </a:pPr>
            <a:r>
              <a:rPr lang="en-US" altLang="en-US" sz="2400" dirty="0" smtClean="0">
                <a:latin typeface="Verdana" pitchFamily="34" charset="0"/>
                <a:cs typeface="Georgia" pitchFamily="18" charset="0"/>
              </a:rPr>
              <a:t>Rain gardens and bioretention</a:t>
            </a:r>
          </a:p>
          <a:p>
            <a:pPr eaLnBrk="1" hangingPunct="1">
              <a:defRPr/>
            </a:pPr>
            <a:r>
              <a:rPr lang="en-US" altLang="en-US" sz="2400" dirty="0" smtClean="0">
                <a:latin typeface="Verdana" pitchFamily="34" charset="0"/>
                <a:cs typeface="Georgia" pitchFamily="18" charset="0"/>
              </a:rPr>
              <a:t>Rooftop gardens</a:t>
            </a:r>
          </a:p>
          <a:p>
            <a:pPr eaLnBrk="1" hangingPunct="1">
              <a:defRPr/>
            </a:pPr>
            <a:r>
              <a:rPr lang="en-US" altLang="en-US" sz="2400" dirty="0" smtClean="0">
                <a:latin typeface="Verdana" pitchFamily="34" charset="0"/>
                <a:cs typeface="Georgia" pitchFamily="18" charset="0"/>
              </a:rPr>
              <a:t>Vegetated swales, buffers, and strips</a:t>
            </a:r>
          </a:p>
          <a:p>
            <a:pPr eaLnBrk="1" hangingPunct="1">
              <a:defRPr/>
            </a:pPr>
            <a:r>
              <a:rPr lang="en-US" altLang="en-US" sz="2400" dirty="0" smtClean="0">
                <a:latin typeface="Verdana" pitchFamily="34" charset="0"/>
                <a:cs typeface="Georgia" pitchFamily="18" charset="0"/>
              </a:rPr>
              <a:t>Rain barrels and cisterns</a:t>
            </a:r>
          </a:p>
          <a:p>
            <a:pPr eaLnBrk="1" hangingPunct="1">
              <a:defRPr/>
            </a:pPr>
            <a:r>
              <a:rPr lang="en-US" altLang="en-US" sz="2400" dirty="0" smtClean="0">
                <a:latin typeface="Verdana" pitchFamily="34" charset="0"/>
                <a:cs typeface="Georgia" pitchFamily="18" charset="0"/>
              </a:rPr>
              <a:t>Permeable pavers</a:t>
            </a:r>
          </a:p>
          <a:p>
            <a:pPr eaLnBrk="1" hangingPunct="1">
              <a:defRPr/>
            </a:pPr>
            <a:r>
              <a:rPr lang="en-US" altLang="en-US" sz="2400" dirty="0" smtClean="0">
                <a:latin typeface="Verdana" pitchFamily="34" charset="0"/>
                <a:cs typeface="Georgia" pitchFamily="18" charset="0"/>
              </a:rPr>
              <a:t>Permeable pavement</a:t>
            </a:r>
          </a:p>
          <a:p>
            <a:pPr eaLnBrk="1" hangingPunct="1">
              <a:defRPr/>
            </a:pPr>
            <a:endParaRPr lang="en-US" altLang="en-US" sz="2400" dirty="0" smtClean="0">
              <a:latin typeface="Georgia" pitchFamily="18" charset="0"/>
              <a:cs typeface="Georgia" pitchFamily="18" charset="0"/>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804863"/>
            <a:ext cx="8001000" cy="609600"/>
          </a:xfrm>
        </p:spPr>
        <p:txBody>
          <a:bodyPr/>
          <a:lstStyle/>
          <a:p>
            <a:pPr eaLnBrk="1" hangingPunct="1"/>
            <a:r>
              <a:rPr lang="en-US" altLang="en-US" sz="3600" dirty="0" smtClean="0">
                <a:latin typeface="Arial" charset="0"/>
                <a:cs typeface="Arial" charset="0"/>
              </a:rPr>
              <a:t>LEED </a:t>
            </a:r>
            <a:r>
              <a:rPr lang="en-US" altLang="en-US" sz="3600" dirty="0" smtClean="0">
                <a:latin typeface="Arial" charset="0"/>
                <a:cs typeface="Arial" charset="0"/>
              </a:rPr>
              <a:t>Rainwater Management credit</a:t>
            </a:r>
            <a:endParaRPr lang="en-US" altLang="en-US" sz="3600" dirty="0" smtClean="0">
              <a:latin typeface="Arial" charset="0"/>
              <a:cs typeface="Arial" charset="0"/>
            </a:endParaRPr>
          </a:p>
        </p:txBody>
      </p:sp>
      <p:sp>
        <p:nvSpPr>
          <p:cNvPr id="11267" name="Content Placeholder 2"/>
          <p:cNvSpPr>
            <a:spLocks noGrp="1"/>
          </p:cNvSpPr>
          <p:nvPr>
            <p:ph idx="1"/>
          </p:nvPr>
        </p:nvSpPr>
        <p:spPr>
          <a:xfrm>
            <a:off x="625475" y="1841500"/>
            <a:ext cx="8080375" cy="4241800"/>
          </a:xfrm>
        </p:spPr>
        <p:txBody>
          <a:bodyPr/>
          <a:lstStyle/>
          <a:p>
            <a:pPr marL="0" indent="0" eaLnBrk="1" hangingPunct="1">
              <a:buFontTx/>
              <a:buNone/>
              <a:defRPr/>
            </a:pPr>
            <a:r>
              <a:rPr lang="en-US" altLang="en-US" sz="2800" dirty="0" smtClean="0">
                <a:latin typeface="Verdana" pitchFamily="34" charset="0"/>
                <a:cs typeface="Georgia" pitchFamily="18" charset="0"/>
              </a:rPr>
              <a:t>LEED point(s) can be earned by </a:t>
            </a:r>
            <a:r>
              <a:rPr lang="en-US" altLang="en-US" sz="2800" dirty="0" smtClean="0">
                <a:latin typeface="Verdana" pitchFamily="34" charset="0"/>
                <a:cs typeface="Georgia" pitchFamily="18" charset="0"/>
              </a:rPr>
              <a:t>reducing rainwater runoff from a site</a:t>
            </a:r>
          </a:p>
          <a:p>
            <a:pPr eaLnBrk="1" hangingPunct="1">
              <a:defRPr/>
            </a:pPr>
            <a:r>
              <a:rPr lang="en-US" altLang="en-US" sz="2400" dirty="0" smtClean="0">
                <a:latin typeface="Verdana" pitchFamily="34" charset="0"/>
                <a:cs typeface="Georgia" pitchFamily="18" charset="0"/>
              </a:rPr>
              <a:t>Planting areas with native or adapted plants</a:t>
            </a:r>
          </a:p>
          <a:p>
            <a:pPr eaLnBrk="1" hangingPunct="1">
              <a:defRPr/>
            </a:pPr>
            <a:r>
              <a:rPr lang="en-US" altLang="en-US" sz="2400" dirty="0" smtClean="0">
                <a:latin typeface="Verdana" pitchFamily="34" charset="0"/>
                <a:cs typeface="Georgia" pitchFamily="18" charset="0"/>
              </a:rPr>
              <a:t>Installing </a:t>
            </a:r>
            <a:r>
              <a:rPr lang="en-US" altLang="en-US" sz="2400" dirty="0" smtClean="0">
                <a:latin typeface="Verdana" pitchFamily="34" charset="0"/>
                <a:cs typeface="Georgia" pitchFamily="18" charset="0"/>
              </a:rPr>
              <a:t>a vegetated roof</a:t>
            </a:r>
          </a:p>
          <a:p>
            <a:pPr eaLnBrk="1" hangingPunct="1">
              <a:defRPr/>
            </a:pPr>
            <a:r>
              <a:rPr lang="en-US" altLang="en-US" sz="2400" dirty="0" smtClean="0">
                <a:latin typeface="Verdana" pitchFamily="34" charset="0"/>
                <a:cs typeface="Georgia" pitchFamily="18" charset="0"/>
              </a:rPr>
              <a:t>Using permeable </a:t>
            </a:r>
            <a:r>
              <a:rPr lang="en-US" altLang="en-US" sz="2400" dirty="0" smtClean="0">
                <a:latin typeface="Verdana" pitchFamily="34" charset="0"/>
                <a:cs typeface="Georgia" pitchFamily="18" charset="0"/>
              </a:rPr>
              <a:t>paving</a:t>
            </a:r>
          </a:p>
          <a:p>
            <a:pPr eaLnBrk="1" hangingPunct="1">
              <a:defRPr/>
            </a:pPr>
            <a:r>
              <a:rPr lang="en-US" altLang="en-US" sz="2400" dirty="0" smtClean="0">
                <a:latin typeface="Verdana" pitchFamily="34" charset="0"/>
                <a:cs typeface="Georgia" pitchFamily="18" charset="0"/>
              </a:rPr>
              <a:t>Installing permanent infiltration or collection features to handle a two-year, 24-hour storm</a:t>
            </a:r>
          </a:p>
          <a:p>
            <a:pPr lvl="1" eaLnBrk="1" hangingPunct="1">
              <a:defRPr/>
            </a:pPr>
            <a:r>
              <a:rPr lang="en-US" altLang="en-US" sz="2200" dirty="0" smtClean="0">
                <a:latin typeface="Verdana" pitchFamily="34" charset="0"/>
                <a:cs typeface="Georgia" pitchFamily="18" charset="0"/>
              </a:rPr>
              <a:t>Rain </a:t>
            </a:r>
            <a:r>
              <a:rPr lang="en-US" altLang="en-US" sz="2200" dirty="0" smtClean="0">
                <a:latin typeface="Verdana" pitchFamily="34" charset="0"/>
                <a:cs typeface="Georgia" pitchFamily="18" charset="0"/>
              </a:rPr>
              <a:t>gardens</a:t>
            </a:r>
          </a:p>
          <a:p>
            <a:pPr lvl="1" eaLnBrk="1" hangingPunct="1">
              <a:defRPr/>
            </a:pPr>
            <a:r>
              <a:rPr lang="en-US" altLang="en-US" sz="2200" dirty="0" smtClean="0">
                <a:latin typeface="Verdana" pitchFamily="34" charset="0"/>
                <a:cs typeface="Georgia" pitchFamily="18" charset="0"/>
              </a:rPr>
              <a:t>Cistern</a:t>
            </a:r>
          </a:p>
          <a:p>
            <a:pPr lvl="1" eaLnBrk="1" hangingPunct="1">
              <a:defRPr/>
            </a:pPr>
            <a:r>
              <a:rPr lang="en-US" altLang="en-US" sz="2200" dirty="0" smtClean="0">
                <a:latin typeface="Verdana" pitchFamily="34" charset="0"/>
                <a:cs typeface="Georgia" pitchFamily="18" charset="0"/>
              </a:rPr>
              <a:t>Vegetated swale</a:t>
            </a:r>
          </a:p>
          <a:p>
            <a:pPr eaLnBrk="1" hangingPunct="1">
              <a:defRPr/>
            </a:pPr>
            <a:endParaRPr lang="en-US" altLang="en-US" sz="2400" dirty="0" smtClean="0">
              <a:latin typeface="Georgia" pitchFamily="18" charset="0"/>
              <a:cs typeface="Georgia" pitchFamily="18" charset="0"/>
            </a:endParaRP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685800" y="954088"/>
            <a:ext cx="8001000" cy="609600"/>
          </a:xfrm>
        </p:spPr>
        <p:txBody>
          <a:bodyPr/>
          <a:lstStyle/>
          <a:p>
            <a:pPr eaLnBrk="1" hangingPunct="1"/>
            <a:r>
              <a:rPr lang="en-US" altLang="en-US" sz="4400" dirty="0" smtClean="0">
                <a:latin typeface="Arial" charset="0"/>
                <a:cs typeface="Arial" charset="0"/>
              </a:rPr>
              <a:t>TABLE OF CONTENTS</a:t>
            </a:r>
          </a:p>
        </p:txBody>
      </p:sp>
      <p:sp>
        <p:nvSpPr>
          <p:cNvPr id="32771" name="Content Placeholder 2"/>
          <p:cNvSpPr>
            <a:spLocks noGrp="1"/>
          </p:cNvSpPr>
          <p:nvPr>
            <p:ph idx="1"/>
          </p:nvPr>
        </p:nvSpPr>
        <p:spPr/>
        <p:txBody>
          <a:bodyPr/>
          <a:lstStyle/>
          <a:p>
            <a:pPr eaLnBrk="1" hangingPunct="1"/>
            <a:r>
              <a:rPr lang="en-US" altLang="en-US" sz="2400" dirty="0" smtClean="0">
                <a:latin typeface="Georgia" pitchFamily="18" charset="0"/>
                <a:cs typeface="Georgia" pitchFamily="18" charset="0"/>
              </a:rPr>
              <a:t>Where Does Storm Water Go?</a:t>
            </a:r>
          </a:p>
          <a:p>
            <a:pPr eaLnBrk="1" hangingPunct="1"/>
            <a:r>
              <a:rPr lang="en-US" altLang="en-US" sz="2400" dirty="0" smtClean="0">
                <a:latin typeface="Georgia" pitchFamily="18" charset="0"/>
                <a:cs typeface="Georgia" pitchFamily="18" charset="0"/>
              </a:rPr>
              <a:t>Site Development</a:t>
            </a:r>
          </a:p>
          <a:p>
            <a:pPr eaLnBrk="1" hangingPunct="1"/>
            <a:r>
              <a:rPr lang="en-US" altLang="en-US" sz="2400" dirty="0" smtClean="0">
                <a:latin typeface="Georgia" pitchFamily="18" charset="0"/>
                <a:cs typeface="Georgia" pitchFamily="18" charset="0"/>
              </a:rPr>
              <a:t>Watershed Characteristics</a:t>
            </a:r>
          </a:p>
          <a:p>
            <a:pPr eaLnBrk="1" hangingPunct="1"/>
            <a:r>
              <a:rPr lang="en-US" altLang="en-US" sz="2400" dirty="0" smtClean="0">
                <a:latin typeface="Georgia" pitchFamily="18" charset="0"/>
                <a:cs typeface="Georgia" pitchFamily="18" charset="0"/>
              </a:rPr>
              <a:t>Storm Water Management</a:t>
            </a:r>
          </a:p>
          <a:p>
            <a:pPr eaLnBrk="1" hangingPunct="1"/>
            <a:r>
              <a:rPr lang="en-US" altLang="en-US" sz="2400" dirty="0" smtClean="0">
                <a:latin typeface="Georgia" pitchFamily="18" charset="0"/>
                <a:cs typeface="Georgia" pitchFamily="18" charset="0"/>
              </a:rPr>
              <a:t>The Rational Method</a:t>
            </a:r>
          </a:p>
          <a:p>
            <a:pPr eaLnBrk="1" hangingPunct="1"/>
            <a:r>
              <a:rPr lang="en-US" altLang="en-US" sz="2400" dirty="0" smtClean="0">
                <a:latin typeface="Georgia" pitchFamily="18" charset="0"/>
                <a:cs typeface="Georgia" pitchFamily="18" charset="0"/>
              </a:rPr>
              <a:t>Storm Characteristics</a:t>
            </a:r>
          </a:p>
          <a:p>
            <a:pPr eaLnBrk="1" hangingPunct="1"/>
            <a:r>
              <a:rPr lang="en-US" altLang="en-US" sz="2400" dirty="0" smtClean="0">
                <a:latin typeface="Georgia" pitchFamily="18" charset="0"/>
                <a:cs typeface="Georgia" pitchFamily="18" charset="0"/>
              </a:rPr>
              <a:t>Example</a:t>
            </a:r>
          </a:p>
          <a:p>
            <a:pPr eaLnBrk="1" hangingPunct="1"/>
            <a:r>
              <a:rPr lang="en-US" altLang="en-US" sz="2400" dirty="0" smtClean="0">
                <a:latin typeface="Georgia" pitchFamily="18" charset="0"/>
                <a:cs typeface="Georgia" pitchFamily="18" charset="0"/>
              </a:rPr>
              <a:t>Reducing Storm Water Runoff</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Where Does Storm Water Go?</a:t>
            </a:r>
          </a:p>
        </p:txBody>
      </p:sp>
      <p:sp>
        <p:nvSpPr>
          <p:cNvPr id="10243" name="Rectangle 3"/>
          <p:cNvSpPr>
            <a:spLocks noGrp="1" noChangeArrowheads="1"/>
          </p:cNvSpPr>
          <p:nvPr>
            <p:ph type="body" idx="1"/>
          </p:nvPr>
        </p:nvSpPr>
        <p:spPr/>
        <p:txBody>
          <a:bodyPr/>
          <a:lstStyle/>
          <a:p>
            <a:pPr eaLnBrk="1" hangingPunct="1"/>
            <a:r>
              <a:rPr lang="en-US" altLang="en-US" sz="2400" dirty="0" smtClean="0">
                <a:latin typeface="Georgia" pitchFamily="18" charset="0"/>
                <a:cs typeface="Georgia" pitchFamily="18" charset="0"/>
              </a:rPr>
              <a:t>Absorbed by the ground/vegetation</a:t>
            </a:r>
          </a:p>
          <a:p>
            <a:pPr eaLnBrk="1" hangingPunct="1"/>
            <a:r>
              <a:rPr lang="en-US" altLang="en-US" sz="2400" dirty="0" smtClean="0">
                <a:latin typeface="Georgia" pitchFamily="18" charset="0"/>
                <a:cs typeface="Georgia" pitchFamily="18" charset="0"/>
              </a:rPr>
              <a:t>Runoff</a:t>
            </a:r>
          </a:p>
          <a:p>
            <a:pPr lvl="1" eaLnBrk="1" hangingPunct="1"/>
            <a:r>
              <a:rPr lang="en-US" altLang="en-US" sz="2400" dirty="0" smtClean="0">
                <a:latin typeface="Georgia" pitchFamily="18" charset="0"/>
                <a:cs typeface="Georgia" pitchFamily="18" charset="0"/>
              </a:rPr>
              <a:t>Waterway</a:t>
            </a:r>
          </a:p>
          <a:p>
            <a:pPr lvl="1" eaLnBrk="1" hangingPunct="1"/>
            <a:r>
              <a:rPr lang="en-US" altLang="en-US" sz="2400" dirty="0" smtClean="0">
                <a:latin typeface="Georgia" pitchFamily="18" charset="0"/>
                <a:cs typeface="Georgia" pitchFamily="18" charset="0"/>
              </a:rPr>
              <a:t>Street</a:t>
            </a:r>
          </a:p>
          <a:p>
            <a:pPr lvl="1" eaLnBrk="1" hangingPunct="1"/>
            <a:r>
              <a:rPr lang="en-US" altLang="en-US" sz="2400" dirty="0" smtClean="0">
                <a:latin typeface="Georgia" pitchFamily="18" charset="0"/>
                <a:cs typeface="Georgia" pitchFamily="18" charset="0"/>
              </a:rPr>
              <a:t>Neighbor</a:t>
            </a:r>
          </a:p>
          <a:p>
            <a:pPr eaLnBrk="1" hangingPunct="1"/>
            <a:r>
              <a:rPr lang="en-US" altLang="en-US" sz="2400" dirty="0" smtClean="0">
                <a:latin typeface="Georgia" pitchFamily="18" charset="0"/>
                <a:cs typeface="Georgia" pitchFamily="18" charset="0"/>
              </a:rPr>
              <a:t>Detained on site</a:t>
            </a:r>
          </a:p>
          <a:p>
            <a:pPr lvl="1" eaLnBrk="1" hangingPunct="1"/>
            <a:r>
              <a:rPr lang="en-US" altLang="en-US" sz="2400" dirty="0" smtClean="0">
                <a:latin typeface="Georgia" pitchFamily="18" charset="0"/>
                <a:cs typeface="Georgia" pitchFamily="18" charset="0"/>
              </a:rPr>
              <a:t>Detention/retention pond</a:t>
            </a:r>
          </a:p>
          <a:p>
            <a:pPr lvl="1" eaLnBrk="1" hangingPunct="1"/>
            <a:r>
              <a:rPr lang="en-US" altLang="en-US" sz="2400" dirty="0" smtClean="0">
                <a:latin typeface="Georgia" pitchFamily="18" charset="0"/>
                <a:cs typeface="Georgia" pitchFamily="18" charset="0"/>
              </a:rPr>
              <a:t>Underground storage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12" dur="500"/>
                                        <p:tgtEl>
                                          <p:spTgt spid="1024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animEffect transition="in" filter="blinds(horizontal)">
                                      <p:cBhvr>
                                        <p:cTn id="15" dur="500"/>
                                        <p:tgtEl>
                                          <p:spTgt spid="10243">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Effect transition="in" filter="blinds(horizontal)">
                                      <p:cBhvr>
                                        <p:cTn id="18" dur="500"/>
                                        <p:tgtEl>
                                          <p:spTgt spid="10243">
                                            <p:txEl>
                                              <p:pRg st="3" end="3"/>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0243">
                                            <p:txEl>
                                              <p:pRg st="4" end="4"/>
                                            </p:txEl>
                                          </p:spTgt>
                                        </p:tgtEl>
                                        <p:attrNameLst>
                                          <p:attrName>style.visibility</p:attrName>
                                        </p:attrNameLst>
                                      </p:cBhvr>
                                      <p:to>
                                        <p:strVal val="visible"/>
                                      </p:to>
                                    </p:set>
                                    <p:animEffect transition="in" filter="blinds(horizontal)">
                                      <p:cBhvr>
                                        <p:cTn id="21" dur="500"/>
                                        <p:tgtEl>
                                          <p:spTgt spid="10243">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0243">
                                            <p:txEl>
                                              <p:pRg st="5" end="5"/>
                                            </p:txEl>
                                          </p:spTgt>
                                        </p:tgtEl>
                                        <p:attrNameLst>
                                          <p:attrName>style.visibility</p:attrName>
                                        </p:attrNameLst>
                                      </p:cBhvr>
                                      <p:to>
                                        <p:strVal val="visible"/>
                                      </p:to>
                                    </p:set>
                                    <p:animEffect transition="in" filter="blinds(horizontal)">
                                      <p:cBhvr>
                                        <p:cTn id="26" dur="500"/>
                                        <p:tgtEl>
                                          <p:spTgt spid="10243">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0243">
                                            <p:txEl>
                                              <p:pRg st="6" end="6"/>
                                            </p:txEl>
                                          </p:spTgt>
                                        </p:tgtEl>
                                        <p:attrNameLst>
                                          <p:attrName>style.visibility</p:attrName>
                                        </p:attrNameLst>
                                      </p:cBhvr>
                                      <p:to>
                                        <p:strVal val="visible"/>
                                      </p:to>
                                    </p:set>
                                    <p:animEffect transition="in" filter="blinds(horizontal)">
                                      <p:cBhvr>
                                        <p:cTn id="29" dur="500"/>
                                        <p:tgtEl>
                                          <p:spTgt spid="10243">
                                            <p:txEl>
                                              <p:pRg st="6" end="6"/>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0243">
                                            <p:txEl>
                                              <p:pRg st="7" end="7"/>
                                            </p:txEl>
                                          </p:spTgt>
                                        </p:tgtEl>
                                        <p:attrNameLst>
                                          <p:attrName>style.visibility</p:attrName>
                                        </p:attrNameLst>
                                      </p:cBhvr>
                                      <p:to>
                                        <p:strVal val="visible"/>
                                      </p:to>
                                    </p:set>
                                    <p:animEffect transition="in" filter="blinds(horizontal)">
                                      <p:cBhvr>
                                        <p:cTn id="32" dur="500"/>
                                        <p:tgtEl>
                                          <p:spTgt spid="102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a:xfrm>
            <a:off x="685800" y="954088"/>
            <a:ext cx="8001000" cy="609600"/>
          </a:xfrm>
        </p:spPr>
        <p:txBody>
          <a:bodyPr/>
          <a:lstStyle/>
          <a:p>
            <a:pPr eaLnBrk="1" hangingPunct="1"/>
            <a:r>
              <a:rPr lang="en-US" altLang="en-US" sz="3600" dirty="0" smtClean="0">
                <a:latin typeface="Arial" charset="0"/>
                <a:cs typeface="Arial" charset="0"/>
              </a:rPr>
              <a:t>Resources</a:t>
            </a:r>
          </a:p>
        </p:txBody>
      </p:sp>
      <p:sp>
        <p:nvSpPr>
          <p:cNvPr id="33795" name="Content Placeholder 5"/>
          <p:cNvSpPr>
            <a:spLocks noGrp="1"/>
          </p:cNvSpPr>
          <p:nvPr>
            <p:ph idx="1"/>
          </p:nvPr>
        </p:nvSpPr>
        <p:spPr/>
        <p:txBody>
          <a:bodyPr/>
          <a:lstStyle/>
          <a:p>
            <a:pPr eaLnBrk="1" hangingPunct="1"/>
            <a:r>
              <a:rPr lang="en-US" altLang="en-US" sz="2000" dirty="0" smtClean="0">
                <a:cs typeface="Georgia" pitchFamily="18" charset="0"/>
              </a:rPr>
              <a:t>Weather Bureau, U. S. Department of Commerce. (1961). </a:t>
            </a:r>
            <a:r>
              <a:rPr lang="en-US" altLang="en-US" sz="2000" i="1" dirty="0" smtClean="0">
                <a:cs typeface="Georgia" pitchFamily="18" charset="0"/>
              </a:rPr>
              <a:t>Rainfall frequency atlas of the United States: Technical paper no. 40. </a:t>
            </a:r>
            <a:r>
              <a:rPr lang="en-US" altLang="en-US" sz="2000" dirty="0" smtClean="0">
                <a:cs typeface="Georgia" pitchFamily="18" charset="0"/>
              </a:rPr>
              <a:t>Retrieved Nov. 18, 2009, from http://hdsc.nws.noaa.gov/hdsc/pfds/other/fl_pfds.html.</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Site Development</a:t>
            </a:r>
          </a:p>
        </p:txBody>
      </p:sp>
      <p:sp>
        <p:nvSpPr>
          <p:cNvPr id="11267" name="Rectangle 3"/>
          <p:cNvSpPr>
            <a:spLocks noGrp="1" noChangeArrowheads="1"/>
          </p:cNvSpPr>
          <p:nvPr>
            <p:ph type="body" idx="1"/>
          </p:nvPr>
        </p:nvSpPr>
        <p:spPr/>
        <p:txBody>
          <a:bodyPr/>
          <a:lstStyle/>
          <a:p>
            <a:pPr eaLnBrk="1" hangingPunct="1">
              <a:lnSpc>
                <a:spcPct val="90000"/>
              </a:lnSpc>
            </a:pPr>
            <a:r>
              <a:rPr lang="en-US" altLang="en-US" sz="2400" dirty="0" smtClean="0">
                <a:latin typeface="Georgia" pitchFamily="18" charset="0"/>
                <a:cs typeface="Georgia" pitchFamily="18" charset="0"/>
              </a:rPr>
              <a:t>Includes improvements or changes to the site</a:t>
            </a:r>
          </a:p>
          <a:p>
            <a:pPr lvl="1" eaLnBrk="1" hangingPunct="1">
              <a:lnSpc>
                <a:spcPct val="90000"/>
              </a:lnSpc>
            </a:pPr>
            <a:r>
              <a:rPr lang="en-US" altLang="en-US" sz="2400" dirty="0" smtClean="0">
                <a:latin typeface="Georgia" pitchFamily="18" charset="0"/>
                <a:cs typeface="Georgia" pitchFamily="18" charset="0"/>
              </a:rPr>
              <a:t>Buildings</a:t>
            </a:r>
          </a:p>
          <a:p>
            <a:pPr lvl="1" eaLnBrk="1" hangingPunct="1">
              <a:lnSpc>
                <a:spcPct val="90000"/>
              </a:lnSpc>
            </a:pPr>
            <a:r>
              <a:rPr lang="en-US" altLang="en-US" sz="2400" dirty="0" smtClean="0">
                <a:latin typeface="Georgia" pitchFamily="18" charset="0"/>
                <a:cs typeface="Georgia" pitchFamily="18" charset="0"/>
              </a:rPr>
              <a:t>Pavement</a:t>
            </a:r>
          </a:p>
          <a:p>
            <a:pPr lvl="1" eaLnBrk="1" hangingPunct="1">
              <a:lnSpc>
                <a:spcPct val="90000"/>
              </a:lnSpc>
            </a:pPr>
            <a:r>
              <a:rPr lang="en-US" altLang="en-US" sz="2400" dirty="0" smtClean="0">
                <a:latin typeface="Georgia" pitchFamily="18" charset="0"/>
                <a:cs typeface="Georgia" pitchFamily="18" charset="0"/>
              </a:rPr>
              <a:t>Landscaping</a:t>
            </a:r>
          </a:p>
          <a:p>
            <a:pPr lvl="1" eaLnBrk="1" hangingPunct="1">
              <a:lnSpc>
                <a:spcPct val="90000"/>
              </a:lnSpc>
            </a:pPr>
            <a:r>
              <a:rPr lang="en-US" altLang="en-US" sz="2400" dirty="0" smtClean="0">
                <a:latin typeface="Georgia" pitchFamily="18" charset="0"/>
                <a:cs typeface="Georgia" pitchFamily="18" charset="0"/>
              </a:rPr>
              <a:t>Grading</a:t>
            </a:r>
          </a:p>
          <a:p>
            <a:pPr eaLnBrk="1" hangingPunct="1">
              <a:lnSpc>
                <a:spcPct val="90000"/>
              </a:lnSpc>
            </a:pPr>
            <a:r>
              <a:rPr lang="en-US" altLang="en-US" sz="2400" dirty="0" smtClean="0">
                <a:latin typeface="Georgia" pitchFamily="18" charset="0"/>
                <a:cs typeface="Georgia" pitchFamily="18" charset="0"/>
              </a:rPr>
              <a:t>Typically, development increases runoff and decreases absorption of storm water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blinds(horizontal)">
                                      <p:cBhvr>
                                        <p:cTn id="7" dur="500"/>
                                        <p:tgtEl>
                                          <p:spTgt spid="1126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267">
                                            <p:txEl>
                                              <p:pRg st="1" end="1"/>
                                            </p:txEl>
                                          </p:spTgt>
                                        </p:tgtEl>
                                        <p:attrNameLst>
                                          <p:attrName>style.visibility</p:attrName>
                                        </p:attrNameLst>
                                      </p:cBhvr>
                                      <p:to>
                                        <p:strVal val="visible"/>
                                      </p:to>
                                    </p:set>
                                    <p:animEffect transition="in" filter="blinds(horizontal)">
                                      <p:cBhvr>
                                        <p:cTn id="10" dur="500"/>
                                        <p:tgtEl>
                                          <p:spTgt spid="11267">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267">
                                            <p:txEl>
                                              <p:pRg st="2" end="2"/>
                                            </p:txEl>
                                          </p:spTgt>
                                        </p:tgtEl>
                                        <p:attrNameLst>
                                          <p:attrName>style.visibility</p:attrName>
                                        </p:attrNameLst>
                                      </p:cBhvr>
                                      <p:to>
                                        <p:strVal val="visible"/>
                                      </p:to>
                                    </p:set>
                                    <p:animEffect transition="in" filter="blinds(horizontal)">
                                      <p:cBhvr>
                                        <p:cTn id="13" dur="500"/>
                                        <p:tgtEl>
                                          <p:spTgt spid="11267">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1267">
                                            <p:txEl>
                                              <p:pRg st="3" end="3"/>
                                            </p:txEl>
                                          </p:spTgt>
                                        </p:tgtEl>
                                        <p:attrNameLst>
                                          <p:attrName>style.visibility</p:attrName>
                                        </p:attrNameLst>
                                      </p:cBhvr>
                                      <p:to>
                                        <p:strVal val="visible"/>
                                      </p:to>
                                    </p:set>
                                    <p:animEffect transition="in" filter="blinds(horizontal)">
                                      <p:cBhvr>
                                        <p:cTn id="16" dur="500"/>
                                        <p:tgtEl>
                                          <p:spTgt spid="11267">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1267">
                                            <p:txEl>
                                              <p:pRg st="4" end="4"/>
                                            </p:txEl>
                                          </p:spTgt>
                                        </p:tgtEl>
                                        <p:attrNameLst>
                                          <p:attrName>style.visibility</p:attrName>
                                        </p:attrNameLst>
                                      </p:cBhvr>
                                      <p:to>
                                        <p:strVal val="visible"/>
                                      </p:to>
                                    </p:set>
                                    <p:animEffect transition="in" filter="blinds(horizontal)">
                                      <p:cBhvr>
                                        <p:cTn id="19" dur="500"/>
                                        <p:tgtEl>
                                          <p:spTgt spid="11267">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1267">
                                            <p:txEl>
                                              <p:pRg st="5" end="5"/>
                                            </p:txEl>
                                          </p:spTgt>
                                        </p:tgtEl>
                                        <p:attrNameLst>
                                          <p:attrName>style.visibility</p:attrName>
                                        </p:attrNameLst>
                                      </p:cBhvr>
                                      <p:to>
                                        <p:strVal val="visible"/>
                                      </p:to>
                                    </p:set>
                                    <p:animEffect transition="in" filter="blinds(horizontal)">
                                      <p:cBhvr>
                                        <p:cTn id="24" dur="500"/>
                                        <p:tgtEl>
                                          <p:spTgt spid="112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Storm Water Management</a:t>
            </a:r>
          </a:p>
        </p:txBody>
      </p:sp>
      <p:sp>
        <p:nvSpPr>
          <p:cNvPr id="12291" name="Rectangle 3"/>
          <p:cNvSpPr>
            <a:spLocks noGrp="1" noChangeArrowheads="1"/>
          </p:cNvSpPr>
          <p:nvPr>
            <p:ph type="body" idx="1"/>
          </p:nvPr>
        </p:nvSpPr>
        <p:spPr/>
        <p:txBody>
          <a:bodyPr/>
          <a:lstStyle/>
          <a:p>
            <a:pPr eaLnBrk="1" hangingPunct="1">
              <a:buFont typeface="Wingdings" pitchFamily="2" charset="2"/>
              <a:buNone/>
            </a:pPr>
            <a:r>
              <a:rPr lang="en-US" altLang="en-US" sz="2400" dirty="0" smtClean="0">
                <a:latin typeface="Georgia" pitchFamily="18" charset="0"/>
                <a:cs typeface="Georgia" pitchFamily="18" charset="0"/>
              </a:rPr>
              <a:t>Regulations have evolved in order to</a:t>
            </a:r>
          </a:p>
          <a:p>
            <a:pPr lvl="1" eaLnBrk="1" hangingPunct="1"/>
            <a:r>
              <a:rPr lang="en-US" altLang="en-US" sz="2400" dirty="0" smtClean="0">
                <a:latin typeface="Georgia" pitchFamily="18" charset="0"/>
                <a:cs typeface="Georgia" pitchFamily="18" charset="0"/>
              </a:rPr>
              <a:t>Protect the environment</a:t>
            </a:r>
          </a:p>
          <a:p>
            <a:pPr lvl="2" eaLnBrk="1" hangingPunct="1"/>
            <a:r>
              <a:rPr lang="en-US" altLang="en-US" sz="2400" dirty="0" smtClean="0">
                <a:latin typeface="Georgia" pitchFamily="18" charset="0"/>
                <a:cs typeface="Georgia" pitchFamily="18" charset="0"/>
              </a:rPr>
              <a:t>Water quality</a:t>
            </a:r>
          </a:p>
          <a:p>
            <a:pPr lvl="2" eaLnBrk="1" hangingPunct="1"/>
            <a:r>
              <a:rPr lang="en-US" altLang="en-US" sz="2400" dirty="0" smtClean="0">
                <a:latin typeface="Georgia" pitchFamily="18" charset="0"/>
                <a:cs typeface="Georgia" pitchFamily="18" charset="0"/>
              </a:rPr>
              <a:t>Sedimentation (grading and erosion control)</a:t>
            </a:r>
          </a:p>
          <a:p>
            <a:pPr lvl="1" eaLnBrk="1" hangingPunct="1"/>
            <a:r>
              <a:rPr lang="en-US" altLang="en-US" sz="2400" dirty="0" smtClean="0">
                <a:latin typeface="Georgia" pitchFamily="18" charset="0"/>
                <a:cs typeface="Georgia" pitchFamily="18" charset="0"/>
              </a:rPr>
              <a:t>Protect property</a:t>
            </a:r>
          </a:p>
          <a:p>
            <a:pPr lvl="2" eaLnBrk="1" hangingPunct="1"/>
            <a:r>
              <a:rPr lang="en-US" altLang="en-US" sz="2400" dirty="0" smtClean="0">
                <a:latin typeface="Georgia" pitchFamily="18" charset="0"/>
                <a:cs typeface="Georgia" pitchFamily="18" charset="0"/>
              </a:rPr>
              <a:t>Reduce site runoff</a:t>
            </a:r>
          </a:p>
          <a:p>
            <a:pPr lvl="1" eaLnBrk="1" hangingPunct="1"/>
            <a:r>
              <a:rPr lang="en-US" altLang="en-US" sz="2400" dirty="0" smtClean="0">
                <a:latin typeface="Georgia" pitchFamily="18" charset="0"/>
                <a:cs typeface="Georgia" pitchFamily="18" charset="0"/>
              </a:rPr>
              <a:t>Reduce impact on storm drainage systems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linds(horizontal)">
                                      <p:cBhvr>
                                        <p:cTn id="7" dur="5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blinds(horizontal)">
                                      <p:cBhvr>
                                        <p:cTn id="12" dur="500"/>
                                        <p:tgtEl>
                                          <p:spTgt spid="12291">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blinds(horizontal)">
                                      <p:cBhvr>
                                        <p:cTn id="15" dur="500"/>
                                        <p:tgtEl>
                                          <p:spTgt spid="12291">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2291">
                                            <p:txEl>
                                              <p:pRg st="3" end="3"/>
                                            </p:txEl>
                                          </p:spTgt>
                                        </p:tgtEl>
                                        <p:attrNameLst>
                                          <p:attrName>style.visibility</p:attrName>
                                        </p:attrNameLst>
                                      </p:cBhvr>
                                      <p:to>
                                        <p:strVal val="visible"/>
                                      </p:to>
                                    </p:set>
                                    <p:animEffect transition="in" filter="blinds(horizontal)">
                                      <p:cBhvr>
                                        <p:cTn id="18" dur="500"/>
                                        <p:tgtEl>
                                          <p:spTgt spid="12291">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animEffect transition="in" filter="blinds(horizontal)">
                                      <p:cBhvr>
                                        <p:cTn id="23" dur="500"/>
                                        <p:tgtEl>
                                          <p:spTgt spid="12291">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2291">
                                            <p:txEl>
                                              <p:pRg st="5" end="5"/>
                                            </p:txEl>
                                          </p:spTgt>
                                        </p:tgtEl>
                                        <p:attrNameLst>
                                          <p:attrName>style.visibility</p:attrName>
                                        </p:attrNameLst>
                                      </p:cBhvr>
                                      <p:to>
                                        <p:strVal val="visible"/>
                                      </p:to>
                                    </p:set>
                                    <p:animEffect transition="in" filter="blinds(horizontal)">
                                      <p:cBhvr>
                                        <p:cTn id="26" dur="500"/>
                                        <p:tgtEl>
                                          <p:spTgt spid="12291">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2291">
                                            <p:txEl>
                                              <p:pRg st="6" end="6"/>
                                            </p:txEl>
                                          </p:spTgt>
                                        </p:tgtEl>
                                        <p:attrNameLst>
                                          <p:attrName>style.visibility</p:attrName>
                                        </p:attrNameLst>
                                      </p:cBhvr>
                                      <p:to>
                                        <p:strVal val="visible"/>
                                      </p:to>
                                    </p:set>
                                    <p:animEffect transition="in" filter="blinds(horizontal)">
                                      <p:cBhvr>
                                        <p:cTn id="31" dur="500"/>
                                        <p:tgtEl>
                                          <p:spTgt spid="122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954088"/>
            <a:ext cx="8001000" cy="1849437"/>
          </a:xfrm>
        </p:spPr>
        <p:txBody>
          <a:bodyPr/>
          <a:lstStyle/>
          <a:p>
            <a:pPr eaLnBrk="1" hangingPunct="1"/>
            <a:r>
              <a:rPr lang="en-US" altLang="en-US" sz="3200" dirty="0" smtClean="0">
                <a:latin typeface="Arial" charset="0"/>
                <a:cs typeface="Arial" charset="0"/>
              </a:rPr>
              <a:t>Watershed Characteristics Affecting Runoff</a:t>
            </a:r>
          </a:p>
        </p:txBody>
      </p:sp>
      <p:sp>
        <p:nvSpPr>
          <p:cNvPr id="25603" name="Rectangle 3"/>
          <p:cNvSpPr>
            <a:spLocks noGrp="1" noChangeArrowheads="1"/>
          </p:cNvSpPr>
          <p:nvPr>
            <p:ph type="body" idx="1"/>
          </p:nvPr>
        </p:nvSpPr>
        <p:spPr>
          <a:xfrm>
            <a:off x="1431925" y="1920875"/>
            <a:ext cx="6904038" cy="2743200"/>
          </a:xfrm>
        </p:spPr>
        <p:txBody>
          <a:bodyPr/>
          <a:lstStyle/>
          <a:p>
            <a:pPr eaLnBrk="1" hangingPunct="1"/>
            <a:r>
              <a:rPr lang="en-US" altLang="en-US" sz="2400" dirty="0" smtClean="0">
                <a:latin typeface="Georgia" pitchFamily="18" charset="0"/>
                <a:cs typeface="Georgia" pitchFamily="18" charset="0"/>
              </a:rPr>
              <a:t>Rainfall intensity</a:t>
            </a:r>
          </a:p>
          <a:p>
            <a:pPr eaLnBrk="1" hangingPunct="1"/>
            <a:r>
              <a:rPr lang="en-US" altLang="en-US" sz="2400" dirty="0" smtClean="0">
                <a:latin typeface="Georgia" pitchFamily="18" charset="0"/>
                <a:cs typeface="Georgia" pitchFamily="18" charset="0"/>
              </a:rPr>
              <a:t>Soil type</a:t>
            </a:r>
          </a:p>
          <a:p>
            <a:pPr eaLnBrk="1" hangingPunct="1"/>
            <a:r>
              <a:rPr lang="en-US" altLang="en-US" sz="2400" dirty="0" smtClean="0">
                <a:latin typeface="Georgia" pitchFamily="18" charset="0"/>
                <a:cs typeface="Georgia" pitchFamily="18" charset="0"/>
              </a:rPr>
              <a:t>Slope/topography</a:t>
            </a:r>
          </a:p>
          <a:p>
            <a:pPr eaLnBrk="1" hangingPunct="1"/>
            <a:r>
              <a:rPr lang="en-US" altLang="en-US" sz="2400" dirty="0" smtClean="0">
                <a:latin typeface="Georgia" pitchFamily="18" charset="0"/>
                <a:cs typeface="Georgia" pitchFamily="18" charset="0"/>
              </a:rPr>
              <a:t>Soil condition (compactness)</a:t>
            </a:r>
          </a:p>
          <a:p>
            <a:pPr eaLnBrk="1" hangingPunct="1"/>
            <a:r>
              <a:rPr lang="en-US" altLang="en-US" sz="2400" dirty="0" smtClean="0">
                <a:latin typeface="Georgia" pitchFamily="18" charset="0"/>
                <a:cs typeface="Georgia" pitchFamily="18" charset="0"/>
              </a:rPr>
              <a:t>Vegetation</a:t>
            </a:r>
          </a:p>
          <a:p>
            <a:pPr eaLnBrk="1" hangingPunct="1">
              <a:buFont typeface="Wingdings" pitchFamily="2" charset="2"/>
              <a:buNone/>
            </a:pPr>
            <a:endParaRPr lang="en-US" altLang="en-US" dirty="0" smtClean="0">
              <a:latin typeface="Georgia" pitchFamily="18" charset="0"/>
              <a:cs typeface="Georgia"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blinds(horizontal)">
                                      <p:cBhvr>
                                        <p:cTn id="12" dur="5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blinds(horizontal)">
                                      <p:cBhvr>
                                        <p:cTn id="17" dur="5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blinds(horizontal)">
                                      <p:cBhvr>
                                        <p:cTn id="22" dur="500"/>
                                        <p:tgtEl>
                                          <p:spTgt spid="2560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blinds(horizontal)">
                                      <p:cBhvr>
                                        <p:cTn id="27" dur="5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17525" y="1006475"/>
            <a:ext cx="7313613" cy="606425"/>
          </a:xfrm>
        </p:spPr>
        <p:txBody>
          <a:bodyPr/>
          <a:lstStyle/>
          <a:p>
            <a:pPr eaLnBrk="1" hangingPunct="1"/>
            <a:r>
              <a:rPr lang="en-US" altLang="en-US" sz="3200" dirty="0" smtClean="0">
                <a:latin typeface="Arial" charset="0"/>
                <a:cs typeface="Arial" charset="0"/>
              </a:rPr>
              <a:t>Storm Water Management</a:t>
            </a:r>
          </a:p>
        </p:txBody>
      </p:sp>
      <p:sp>
        <p:nvSpPr>
          <p:cNvPr id="13315" name="Rectangle 3"/>
          <p:cNvSpPr>
            <a:spLocks noGrp="1" noChangeArrowheads="1"/>
          </p:cNvSpPr>
          <p:nvPr>
            <p:ph type="body" idx="1"/>
          </p:nvPr>
        </p:nvSpPr>
        <p:spPr>
          <a:xfrm>
            <a:off x="549275" y="1827213"/>
            <a:ext cx="8134350" cy="4649787"/>
          </a:xfrm>
        </p:spPr>
        <p:txBody>
          <a:bodyPr/>
          <a:lstStyle/>
          <a:p>
            <a:pPr eaLnBrk="1" hangingPunct="1">
              <a:lnSpc>
                <a:spcPct val="90000"/>
              </a:lnSpc>
            </a:pPr>
            <a:r>
              <a:rPr lang="en-US" altLang="en-US" sz="2400" dirty="0" smtClean="0">
                <a:latin typeface="Georgia" pitchFamily="18" charset="0"/>
                <a:cs typeface="Georgia" pitchFamily="18" charset="0"/>
              </a:rPr>
              <a:t>Many regulations dictate that the post-development runoff not exceed the pre-development runoff.</a:t>
            </a:r>
          </a:p>
          <a:p>
            <a:pPr eaLnBrk="1" hangingPunct="1">
              <a:lnSpc>
                <a:spcPct val="90000"/>
              </a:lnSpc>
            </a:pPr>
            <a:r>
              <a:rPr lang="en-US" altLang="en-US" sz="2400" dirty="0" smtClean="0">
                <a:latin typeface="Georgia" pitchFamily="18" charset="0"/>
                <a:cs typeface="Georgia" pitchFamily="18" charset="0"/>
              </a:rPr>
              <a:t>To calculate the impact of development on storm water runoff, we must calculate the pre-development storm runoff and the post-development storm runoff.  </a:t>
            </a:r>
          </a:p>
          <a:p>
            <a:pPr eaLnBrk="1" hangingPunct="1">
              <a:lnSpc>
                <a:spcPct val="90000"/>
              </a:lnSpc>
            </a:pPr>
            <a:r>
              <a:rPr lang="en-US" altLang="en-US" sz="2400" dirty="0" smtClean="0">
                <a:latin typeface="Georgia" pitchFamily="18" charset="0"/>
                <a:cs typeface="Georgia" pitchFamily="18" charset="0"/>
              </a:rPr>
              <a:t>In general, the change in runoff (difference) must be retained/detained onsite such that the additional runoff is not routed to the existing storm water system.  </a:t>
            </a:r>
          </a:p>
          <a:p>
            <a:pPr eaLnBrk="1" hangingPunct="1">
              <a:lnSpc>
                <a:spcPct val="90000"/>
              </a:lnSpc>
            </a:pPr>
            <a:endParaRPr lang="en-US" altLang="en-US" sz="2400" dirty="0" smtClean="0">
              <a:solidFill>
                <a:srgbClr val="FF0066"/>
              </a:solidFill>
              <a:latin typeface="Georgia" pitchFamily="18" charset="0"/>
              <a:cs typeface="Georgia" pitchFamily="18" charset="0"/>
            </a:endParaRPr>
          </a:p>
          <a:p>
            <a:pPr eaLnBrk="1" hangingPunct="1">
              <a:lnSpc>
                <a:spcPct val="90000"/>
              </a:lnSpc>
            </a:pPr>
            <a:r>
              <a:rPr lang="en-US" altLang="en-US" sz="2400" dirty="0" smtClean="0">
                <a:solidFill>
                  <a:srgbClr val="C00000"/>
                </a:solidFill>
                <a:latin typeface="Georgia" pitchFamily="18" charset="0"/>
                <a:cs typeface="Georgia" pitchFamily="18" charset="0"/>
              </a:rPr>
              <a:t>STORM WATER MANAGEMENT PLAN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blinds(horizontal)">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blinds(horizontal)">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blinds(horizontal)">
                                      <p:cBhvr>
                                        <p:cTn id="17" dur="500"/>
                                        <p:tgtEl>
                                          <p:spTgt spid="13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315">
                                            <p:txEl>
                                              <p:pRg st="4" end="4"/>
                                            </p:txEl>
                                          </p:spTgt>
                                        </p:tgtEl>
                                        <p:attrNameLst>
                                          <p:attrName>style.visibility</p:attrName>
                                        </p:attrNameLst>
                                      </p:cBhvr>
                                      <p:to>
                                        <p:strVal val="visible"/>
                                      </p:to>
                                    </p:set>
                                    <p:animEffect transition="in" filter="blinds(horizontal)">
                                      <p:cBhvr>
                                        <p:cTn id="22" dur="5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The Rational Method</a:t>
            </a:r>
            <a:br>
              <a:rPr lang="en-US" altLang="en-US" sz="3200" dirty="0" smtClean="0">
                <a:latin typeface="Arial" charset="0"/>
                <a:cs typeface="Arial" charset="0"/>
              </a:rPr>
            </a:br>
            <a:endParaRPr lang="en-US" altLang="en-US" sz="3200" dirty="0" smtClean="0">
              <a:latin typeface="Arial" charset="0"/>
              <a:cs typeface="Arial" charset="0"/>
            </a:endParaRPr>
          </a:p>
        </p:txBody>
      </p:sp>
      <p:sp>
        <p:nvSpPr>
          <p:cNvPr id="14339" name="Rectangle 3"/>
          <p:cNvSpPr>
            <a:spLocks noGrp="1" noChangeArrowheads="1"/>
          </p:cNvSpPr>
          <p:nvPr>
            <p:ph type="body" idx="1"/>
          </p:nvPr>
        </p:nvSpPr>
        <p:spPr>
          <a:xfrm>
            <a:off x="941388" y="1798638"/>
            <a:ext cx="7902575" cy="4421187"/>
          </a:xfrm>
        </p:spPr>
        <p:txBody>
          <a:bodyPr/>
          <a:lstStyle/>
          <a:p>
            <a:pPr eaLnBrk="1" hangingPunct="1">
              <a:buFont typeface="Wingdings" pitchFamily="2" charset="2"/>
              <a:buNone/>
            </a:pPr>
            <a:r>
              <a:rPr lang="en-US" altLang="en-US" sz="2800" dirty="0" smtClean="0">
                <a:latin typeface="Georgia" pitchFamily="18" charset="0"/>
                <a:cs typeface="Georgia" pitchFamily="18" charset="0"/>
              </a:rPr>
              <a:t>The Rational Formula</a:t>
            </a:r>
          </a:p>
          <a:p>
            <a:pPr lvl="1" eaLnBrk="1" hangingPunct="1">
              <a:buFont typeface="Wingdings" pitchFamily="2" charset="2"/>
              <a:buNone/>
            </a:pPr>
            <a:endParaRPr lang="en-US" altLang="en-US" sz="2100" dirty="0" smtClean="0">
              <a:latin typeface="Georgia" pitchFamily="18" charset="0"/>
              <a:cs typeface="Georgia" pitchFamily="18" charset="0"/>
            </a:endParaRPr>
          </a:p>
          <a:p>
            <a:pPr lvl="1" eaLnBrk="1" hangingPunct="1">
              <a:buFont typeface="Wingdings" pitchFamily="2" charset="2"/>
              <a:buNone/>
            </a:pPr>
            <a:r>
              <a:rPr lang="en-US" altLang="en-US" sz="4400" dirty="0" smtClean="0">
                <a:solidFill>
                  <a:schemeClr val="hlink"/>
                </a:solidFill>
                <a:latin typeface="Georgia" pitchFamily="18" charset="0"/>
                <a:cs typeface="Georgia" pitchFamily="18" charset="0"/>
              </a:rPr>
              <a:t>		</a:t>
            </a:r>
            <a:r>
              <a:rPr lang="en-US" altLang="en-US" sz="4400" dirty="0" smtClean="0">
                <a:solidFill>
                  <a:srgbClr val="C00000"/>
                </a:solidFill>
                <a:latin typeface="Georgia" pitchFamily="18" charset="0"/>
                <a:cs typeface="Georgia" pitchFamily="18" charset="0"/>
              </a:rPr>
              <a:t>	</a:t>
            </a:r>
            <a:r>
              <a:rPr lang="en-US" altLang="en-US" sz="4400" dirty="0" smtClean="0">
                <a:solidFill>
                  <a:srgbClr val="C00000"/>
                </a:solidFill>
                <a:latin typeface="Arial" charset="0"/>
                <a:cs typeface="Arial" charset="0"/>
              </a:rPr>
              <a:t>Q = C i A</a:t>
            </a:r>
          </a:p>
          <a:p>
            <a:pPr lvl="1" eaLnBrk="1" hangingPunct="1">
              <a:buFont typeface="Wingdings" pitchFamily="2" charset="2"/>
              <a:buNone/>
            </a:pPr>
            <a:endParaRPr lang="en-US" altLang="en-US" sz="2400" dirty="0" smtClean="0">
              <a:latin typeface="Georgia" pitchFamily="18" charset="0"/>
              <a:cs typeface="Georgia" pitchFamily="18" charset="0"/>
            </a:endParaRPr>
          </a:p>
          <a:p>
            <a:pPr lvl="1" eaLnBrk="1" hangingPunct="1">
              <a:buFont typeface="Wingdings" pitchFamily="2" charset="2"/>
              <a:buNone/>
            </a:pPr>
            <a:r>
              <a:rPr lang="en-US" altLang="en-US" sz="2400" dirty="0" smtClean="0">
                <a:latin typeface="Arial" charset="0"/>
                <a:cs typeface="Arial" charset="0"/>
              </a:rPr>
              <a:t>Q = Peak runoff rate (cubic feet/sec)</a:t>
            </a:r>
          </a:p>
          <a:p>
            <a:pPr lvl="1" eaLnBrk="1" hangingPunct="1">
              <a:buFont typeface="Wingdings" pitchFamily="2" charset="2"/>
              <a:buNone/>
            </a:pPr>
            <a:r>
              <a:rPr lang="en-US" altLang="en-US" sz="2400" dirty="0" smtClean="0">
                <a:latin typeface="Arial" charset="0"/>
                <a:cs typeface="Arial" charset="0"/>
              </a:rPr>
              <a:t>i = Rainfall intensity (inches/hour)</a:t>
            </a:r>
          </a:p>
          <a:p>
            <a:pPr lvl="1" eaLnBrk="1" hangingPunct="1">
              <a:buFont typeface="Wingdings" pitchFamily="2" charset="2"/>
              <a:buNone/>
            </a:pPr>
            <a:r>
              <a:rPr lang="en-US" altLang="en-US" sz="2400" dirty="0" smtClean="0">
                <a:latin typeface="Arial" charset="0"/>
                <a:cs typeface="Arial" charset="0"/>
              </a:rPr>
              <a:t>A = Area in </a:t>
            </a:r>
            <a:r>
              <a:rPr lang="en-US" altLang="en-US" sz="2400" dirty="0" smtClean="0">
                <a:solidFill>
                  <a:srgbClr val="FF0000"/>
                </a:solidFill>
                <a:latin typeface="Arial" charset="0"/>
                <a:cs typeface="Arial" charset="0"/>
              </a:rPr>
              <a:t>acres</a:t>
            </a:r>
          </a:p>
          <a:p>
            <a:pPr lvl="1" eaLnBrk="1" hangingPunct="1">
              <a:buFont typeface="Wingdings" pitchFamily="2" charset="2"/>
              <a:buNone/>
            </a:pPr>
            <a:r>
              <a:rPr lang="en-US" altLang="en-US" sz="2400" dirty="0" smtClean="0">
                <a:latin typeface="Arial" charset="0"/>
                <a:cs typeface="Arial" charset="0"/>
              </a:rPr>
              <a:t>C = Runoff coefficient (dependent on surface type)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linds(horizontal)">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blinds(horizontal)">
                                      <p:cBhvr>
                                        <p:cTn id="12" dur="500"/>
                                        <p:tgtEl>
                                          <p:spTgt spid="1433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blinds(horizontal)">
                                      <p:cBhvr>
                                        <p:cTn id="17" dur="500"/>
                                        <p:tgtEl>
                                          <p:spTgt spid="14339">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339">
                                            <p:txEl>
                                              <p:pRg st="5" end="5"/>
                                            </p:txEl>
                                          </p:spTgt>
                                        </p:tgtEl>
                                        <p:attrNameLst>
                                          <p:attrName>style.visibility</p:attrName>
                                        </p:attrNameLst>
                                      </p:cBhvr>
                                      <p:to>
                                        <p:strVal val="visible"/>
                                      </p:to>
                                    </p:set>
                                    <p:animEffect transition="in" filter="blinds(horizontal)">
                                      <p:cBhvr>
                                        <p:cTn id="22" dur="500"/>
                                        <p:tgtEl>
                                          <p:spTgt spid="14339">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339">
                                            <p:txEl>
                                              <p:pRg st="6" end="6"/>
                                            </p:txEl>
                                          </p:spTgt>
                                        </p:tgtEl>
                                        <p:attrNameLst>
                                          <p:attrName>style.visibility</p:attrName>
                                        </p:attrNameLst>
                                      </p:cBhvr>
                                      <p:to>
                                        <p:strVal val="visible"/>
                                      </p:to>
                                    </p:set>
                                    <p:animEffect transition="in" filter="blinds(horizontal)">
                                      <p:cBhvr>
                                        <p:cTn id="27" dur="500"/>
                                        <p:tgtEl>
                                          <p:spTgt spid="14339">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339">
                                            <p:txEl>
                                              <p:pRg st="7" end="7"/>
                                            </p:txEl>
                                          </p:spTgt>
                                        </p:tgtEl>
                                        <p:attrNameLst>
                                          <p:attrName>style.visibility</p:attrName>
                                        </p:attrNameLst>
                                      </p:cBhvr>
                                      <p:to>
                                        <p:strVal val="visible"/>
                                      </p:to>
                                    </p:set>
                                    <p:animEffect transition="in" filter="blinds(horizontal)">
                                      <p:cBhvr>
                                        <p:cTn id="32" dur="500"/>
                                        <p:tgtEl>
                                          <p:spTgt spid="143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954088"/>
            <a:ext cx="8001000" cy="609600"/>
          </a:xfrm>
        </p:spPr>
        <p:txBody>
          <a:bodyPr/>
          <a:lstStyle/>
          <a:p>
            <a:pPr eaLnBrk="1" hangingPunct="1"/>
            <a:r>
              <a:rPr lang="en-US" altLang="en-US" sz="3200" dirty="0" smtClean="0">
                <a:latin typeface="Arial" charset="0"/>
                <a:cs typeface="Arial" charset="0"/>
              </a:rPr>
              <a:t>The Rational Method</a:t>
            </a:r>
            <a:br>
              <a:rPr lang="en-US" altLang="en-US" sz="3200" dirty="0" smtClean="0">
                <a:latin typeface="Arial" charset="0"/>
                <a:cs typeface="Arial" charset="0"/>
              </a:rPr>
            </a:br>
            <a:endParaRPr lang="en-US" altLang="en-US" sz="3200" dirty="0" smtClean="0">
              <a:latin typeface="Arial" charset="0"/>
              <a:cs typeface="Arial" charset="0"/>
            </a:endParaRPr>
          </a:p>
        </p:txBody>
      </p:sp>
      <p:sp>
        <p:nvSpPr>
          <p:cNvPr id="14339" name="Rectangle 3"/>
          <p:cNvSpPr>
            <a:spLocks noGrp="1" noChangeArrowheads="1"/>
          </p:cNvSpPr>
          <p:nvPr>
            <p:ph type="body" idx="1"/>
          </p:nvPr>
        </p:nvSpPr>
        <p:spPr>
          <a:xfrm>
            <a:off x="428625" y="1841500"/>
            <a:ext cx="8372475" cy="3773488"/>
          </a:xfrm>
        </p:spPr>
        <p:txBody>
          <a:bodyPr/>
          <a:lstStyle/>
          <a:p>
            <a:pPr eaLnBrk="1" hangingPunct="1">
              <a:buFont typeface="Wingdings" pitchFamily="2" charset="2"/>
              <a:buNone/>
            </a:pPr>
            <a:r>
              <a:rPr lang="en-US" altLang="en-US" sz="2800" dirty="0" smtClean="0">
                <a:latin typeface="Georgia" pitchFamily="18" charset="0"/>
                <a:cs typeface="Georgia" pitchFamily="18" charset="0"/>
              </a:rPr>
              <a:t>The Rational Formula (with recurrence adjustment)</a:t>
            </a:r>
          </a:p>
          <a:p>
            <a:pPr lvl="1" eaLnBrk="1" hangingPunct="1">
              <a:buFont typeface="Wingdings" pitchFamily="2" charset="2"/>
              <a:buNone/>
            </a:pPr>
            <a:endParaRPr lang="en-US" altLang="en-US" sz="2100" dirty="0" smtClean="0">
              <a:latin typeface="Georgia" pitchFamily="18" charset="0"/>
              <a:cs typeface="Georgia" pitchFamily="18" charset="0"/>
            </a:endParaRPr>
          </a:p>
          <a:p>
            <a:pPr lvl="1" eaLnBrk="1" hangingPunct="1">
              <a:buFont typeface="Wingdings" pitchFamily="2" charset="2"/>
              <a:buNone/>
            </a:pPr>
            <a:r>
              <a:rPr lang="en-US" altLang="en-US" sz="4400" dirty="0" smtClean="0">
                <a:solidFill>
                  <a:schemeClr val="hlink"/>
                </a:solidFill>
                <a:latin typeface="Georgia" pitchFamily="18" charset="0"/>
                <a:cs typeface="Georgia" pitchFamily="18" charset="0"/>
              </a:rPr>
              <a:t>		</a:t>
            </a:r>
            <a:r>
              <a:rPr lang="en-US" altLang="en-US" sz="4400" dirty="0" smtClean="0">
                <a:solidFill>
                  <a:srgbClr val="C00000"/>
                </a:solidFill>
                <a:latin typeface="Georgia" pitchFamily="18" charset="0"/>
                <a:cs typeface="Georgia" pitchFamily="18" charset="0"/>
              </a:rPr>
              <a:t>	</a:t>
            </a:r>
            <a:r>
              <a:rPr lang="en-US" altLang="en-US" sz="4400" dirty="0" smtClean="0">
                <a:solidFill>
                  <a:srgbClr val="C00000"/>
                </a:solidFill>
                <a:latin typeface="Arial" charset="0"/>
                <a:cs typeface="Arial" charset="0"/>
              </a:rPr>
              <a:t>Q = C</a:t>
            </a:r>
            <a:r>
              <a:rPr lang="en-US" altLang="en-US" sz="4400" baseline="-25000" dirty="0" smtClean="0">
                <a:solidFill>
                  <a:srgbClr val="C00000"/>
                </a:solidFill>
                <a:latin typeface="Arial" charset="0"/>
                <a:cs typeface="Arial" charset="0"/>
              </a:rPr>
              <a:t>f </a:t>
            </a:r>
            <a:r>
              <a:rPr lang="en-US" altLang="en-US" sz="4400" dirty="0" smtClean="0">
                <a:solidFill>
                  <a:srgbClr val="C00000"/>
                </a:solidFill>
                <a:latin typeface="Arial" charset="0"/>
                <a:cs typeface="Arial" charset="0"/>
              </a:rPr>
              <a:t>C i A</a:t>
            </a:r>
          </a:p>
          <a:p>
            <a:pPr lvl="1" eaLnBrk="1" hangingPunct="1">
              <a:buFont typeface="Wingdings" pitchFamily="2" charset="2"/>
              <a:buNone/>
            </a:pPr>
            <a:endParaRPr lang="en-US" altLang="en-US" sz="2400" dirty="0" smtClean="0">
              <a:latin typeface="Georgia" pitchFamily="18" charset="0"/>
              <a:cs typeface="Georgia" pitchFamily="18" charset="0"/>
            </a:endParaRPr>
          </a:p>
          <a:p>
            <a:pPr lvl="2" eaLnBrk="1" hangingPunct="1">
              <a:buFont typeface="Wingdings" pitchFamily="2" charset="2"/>
              <a:buNone/>
            </a:pPr>
            <a:r>
              <a:rPr lang="en-US" altLang="en-US" sz="2400" dirty="0" smtClean="0">
                <a:latin typeface="Arial" charset="0"/>
                <a:cs typeface="Arial" charset="0"/>
              </a:rPr>
              <a:t>Q = Peak runoff rate (cubic ft/sec)</a:t>
            </a:r>
          </a:p>
          <a:p>
            <a:pPr lvl="2" eaLnBrk="1" hangingPunct="1">
              <a:buFont typeface="Wingdings" pitchFamily="2" charset="2"/>
              <a:buNone/>
            </a:pPr>
            <a:r>
              <a:rPr lang="en-US" altLang="en-US" sz="2400" dirty="0" smtClean="0">
                <a:latin typeface="Arial" charset="0"/>
                <a:cs typeface="Arial" charset="0"/>
              </a:rPr>
              <a:t>C</a:t>
            </a:r>
            <a:r>
              <a:rPr lang="en-US" altLang="en-US" sz="2400" baseline="-25000" dirty="0" smtClean="0">
                <a:latin typeface="Arial" charset="0"/>
                <a:cs typeface="Arial" charset="0"/>
              </a:rPr>
              <a:t>f</a:t>
            </a:r>
            <a:r>
              <a:rPr lang="en-US" altLang="en-US" sz="2400" dirty="0" smtClean="0">
                <a:latin typeface="Arial" charset="0"/>
                <a:cs typeface="Arial" charset="0"/>
              </a:rPr>
              <a:t> = Runoff coefficient adjustment factor</a:t>
            </a:r>
          </a:p>
          <a:p>
            <a:pPr lvl="2" eaLnBrk="1" hangingPunct="1">
              <a:buFontTx/>
              <a:buNone/>
            </a:pPr>
            <a:r>
              <a:rPr lang="en-US" altLang="en-US" sz="2400" dirty="0" smtClean="0">
                <a:latin typeface="Arial" charset="0"/>
                <a:cs typeface="Arial" charset="0"/>
              </a:rPr>
              <a:t>C = Runoff coefficient (dependent on type of surface)</a:t>
            </a:r>
          </a:p>
          <a:p>
            <a:pPr lvl="2" eaLnBrk="1" hangingPunct="1">
              <a:buFont typeface="Wingdings" pitchFamily="2" charset="2"/>
              <a:buNone/>
            </a:pPr>
            <a:r>
              <a:rPr lang="en-US" altLang="en-US" sz="2400" dirty="0" smtClean="0">
                <a:latin typeface="Arial" charset="0"/>
                <a:cs typeface="Arial" charset="0"/>
              </a:rPr>
              <a:t>i = Storm intensity (in./hour)</a:t>
            </a:r>
          </a:p>
          <a:p>
            <a:pPr lvl="2" eaLnBrk="1" hangingPunct="1">
              <a:buFont typeface="Wingdings" pitchFamily="2" charset="2"/>
              <a:buNone/>
            </a:pPr>
            <a:r>
              <a:rPr lang="en-US" altLang="en-US" sz="2400" dirty="0" smtClean="0">
                <a:latin typeface="Arial" charset="0"/>
                <a:cs typeface="Arial" charset="0"/>
              </a:rPr>
              <a:t>A = Area in </a:t>
            </a:r>
            <a:r>
              <a:rPr lang="en-US" altLang="en-US" sz="2400" dirty="0" smtClean="0">
                <a:solidFill>
                  <a:srgbClr val="C00000"/>
                </a:solidFill>
                <a:latin typeface="Arial" charset="0"/>
                <a:cs typeface="Arial" charset="0"/>
              </a:rPr>
              <a:t>acres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linds(horizontal)">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blinds(horizontal)">
                                      <p:cBhvr>
                                        <p:cTn id="12" dur="500"/>
                                        <p:tgtEl>
                                          <p:spTgt spid="14339">
                                            <p:txEl>
                                              <p:pRg st="2" end="2"/>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4339">
                                            <p:txEl>
                                              <p:pRg st="4" end="4"/>
                                            </p:txEl>
                                          </p:spTgt>
                                        </p:tgtEl>
                                        <p:attrNameLst>
                                          <p:attrName>style.visibility</p:attrName>
                                        </p:attrNameLst>
                                      </p:cBhvr>
                                      <p:to>
                                        <p:strVal val="visible"/>
                                      </p:to>
                                    </p:set>
                                    <p:animEffect transition="in" filter="blinds(horizontal)">
                                      <p:cBhvr>
                                        <p:cTn id="15" dur="500"/>
                                        <p:tgtEl>
                                          <p:spTgt spid="14339">
                                            <p:txEl>
                                              <p:pRg st="4" end="4"/>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4339">
                                            <p:txEl>
                                              <p:pRg st="5" end="5"/>
                                            </p:txEl>
                                          </p:spTgt>
                                        </p:tgtEl>
                                        <p:attrNameLst>
                                          <p:attrName>style.visibility</p:attrName>
                                        </p:attrNameLst>
                                      </p:cBhvr>
                                      <p:to>
                                        <p:strVal val="visible"/>
                                      </p:to>
                                    </p:set>
                                    <p:animEffect transition="in" filter="blinds(horizontal)">
                                      <p:cBhvr>
                                        <p:cTn id="18" dur="500"/>
                                        <p:tgtEl>
                                          <p:spTgt spid="14339">
                                            <p:txEl>
                                              <p:pRg st="5" end="5"/>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4339">
                                            <p:txEl>
                                              <p:pRg st="6" end="6"/>
                                            </p:txEl>
                                          </p:spTgt>
                                        </p:tgtEl>
                                        <p:attrNameLst>
                                          <p:attrName>style.visibility</p:attrName>
                                        </p:attrNameLst>
                                      </p:cBhvr>
                                      <p:to>
                                        <p:strVal val="visible"/>
                                      </p:to>
                                    </p:set>
                                    <p:animEffect transition="in" filter="blinds(horizontal)">
                                      <p:cBhvr>
                                        <p:cTn id="21" dur="500"/>
                                        <p:tgtEl>
                                          <p:spTgt spid="14339">
                                            <p:txEl>
                                              <p:pRg st="6" end="6"/>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4339">
                                            <p:txEl>
                                              <p:pRg st="7" end="7"/>
                                            </p:txEl>
                                          </p:spTgt>
                                        </p:tgtEl>
                                        <p:attrNameLst>
                                          <p:attrName>style.visibility</p:attrName>
                                        </p:attrNameLst>
                                      </p:cBhvr>
                                      <p:to>
                                        <p:strVal val="visible"/>
                                      </p:to>
                                    </p:set>
                                    <p:animEffect transition="in" filter="blinds(horizontal)">
                                      <p:cBhvr>
                                        <p:cTn id="24" dur="500"/>
                                        <p:tgtEl>
                                          <p:spTgt spid="14339">
                                            <p:txEl>
                                              <p:pRg st="7" end="7"/>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blinds(horizontal)">
                                      <p:cBhvr>
                                        <p:cTn id="27"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101&quot;&gt;&lt;object type=&quot;3&quot; unique_id=&quot;10102&quot;&gt;&lt;property id=&quot;20148&quot; value=&quot;5&quot;/&gt;&lt;property id=&quot;20300&quot; value=&quot;Slide 1 - &amp;quot;Storm Water Runoff&amp;quot;&quot;/&gt;&lt;property id=&quot;20307&quot; value=&quot;307&quot;/&gt;&lt;/object&gt;&lt;object type=&quot;3&quot; unique_id=&quot;10103&quot;&gt;&lt;property id=&quot;20148&quot; value=&quot;5&quot;/&gt;&lt;property id=&quot;20300&quot; value=&quot;Slide 2 - &amp;quot;TABLE OF CONTENTS&amp;quot;&quot;/&gt;&lt;property id=&quot;20307&quot; value=&quot;332&quot;/&gt;&lt;/object&gt;&lt;object type=&quot;3&quot; unique_id=&quot;10104&quot;&gt;&lt;property id=&quot;20148&quot; value=&quot;5&quot;/&gt;&lt;property id=&quot;20300&quot; value=&quot;Slide 3 - &amp;quot;Where Does Storm Water Go?&amp;quot;&quot;/&gt;&lt;property id=&quot;20307&quot; value=&quot;308&quot;/&gt;&lt;/object&gt;&lt;object type=&quot;3&quot; unique_id=&quot;10105&quot;&gt;&lt;property id=&quot;20148&quot; value=&quot;5&quot;/&gt;&lt;property id=&quot;20300&quot; value=&quot;Slide 4 - &amp;quot;Site Development&amp;quot;&quot;/&gt;&lt;property id=&quot;20307&quot; value=&quot;309&quot;/&gt;&lt;/object&gt;&lt;object type=&quot;3&quot; unique_id=&quot;10106&quot;&gt;&lt;property id=&quot;20148&quot; value=&quot;5&quot;/&gt;&lt;property id=&quot;20300&quot; value=&quot;Slide 5 - &amp;quot;Storm Water Management&amp;quot;&quot;/&gt;&lt;property id=&quot;20307&quot; value=&quot;310&quot;/&gt;&lt;/object&gt;&lt;object type=&quot;3&quot; unique_id=&quot;10107&quot;&gt;&lt;property id=&quot;20148&quot; value=&quot;5&quot;/&gt;&lt;property id=&quot;20300&quot; value=&quot;Slide 6 - &amp;quot;Watershed Characteristics Affecting Runoff&amp;quot;&quot;/&gt;&lt;property id=&quot;20307&quot; value=&quot;311&quot;/&gt;&lt;/object&gt;&lt;object type=&quot;3&quot; unique_id=&quot;10108&quot;&gt;&lt;property id=&quot;20148&quot; value=&quot;5&quot;/&gt;&lt;property id=&quot;20300&quot; value=&quot;Slide 7 - &amp;quot;Storm Water Management&amp;quot;&quot;/&gt;&lt;property id=&quot;20307&quot; value=&quot;312&quot;/&gt;&lt;/object&gt;&lt;object type=&quot;3&quot; unique_id=&quot;10109&quot;&gt;&lt;property id=&quot;20148&quot; value=&quot;5&quot;/&gt;&lt;property id=&quot;20300&quot; value=&quot;Slide 8 - &amp;quot;The Rational Method&amp;#x0D;&amp;#x0A;&amp;quot;&quot;/&gt;&lt;property id=&quot;20307&quot; value=&quot;313&quot;/&gt;&lt;/object&gt;&lt;object type=&quot;3&quot; unique_id=&quot;10110&quot;&gt;&lt;property id=&quot;20148&quot; value=&quot;5&quot;/&gt;&lt;property id=&quot;20300&quot; value=&quot;Slide 9 - &amp;quot;The Rational Method&amp;#x0D;&amp;#x0A;&amp;quot;&quot;/&gt;&lt;property id=&quot;20307&quot; value=&quot;345&quot;/&gt;&lt;/object&gt;&lt;object type=&quot;3&quot; unique_id=&quot;10111&quot;&gt;&lt;property id=&quot;20148&quot; value=&quot;5&quot;/&gt;&lt;property id=&quot;20300&quot; value=&quot;Slide 10 - &amp;quot;The Rational Method&amp;#x0D;&amp;#x0A;&amp;quot;&quot;/&gt;&lt;property id=&quot;20307&quot; value=&quot;344&quot;/&gt;&lt;/object&gt;&lt;object type=&quot;3&quot; unique_id=&quot;10112&quot;&gt;&lt;property id=&quot;20148&quot; value=&quot;5&quot;/&gt;&lt;property id=&quot;20300&quot; value=&quot;Slide 11 - &amp;quot;Storm Characteristics&amp;#x0D;&amp;#x0A;&amp;quot;&quot;/&gt;&lt;property id=&quot;20307&quot; value=&quot;321&quot;/&gt;&lt;/object&gt;&lt;object type=&quot;3&quot; unique_id=&quot;10113&quot;&gt;&lt;property id=&quot;20148&quot; value=&quot;5&quot;/&gt;&lt;property id=&quot;20300&quot; value=&quot;Slide 12 - &amp;quot;Design Storm&amp;#x0D;&amp;#x0A;&amp;quot;&quot;/&gt;&lt;property id=&quot;20307&quot; value=&quot;322&quot;/&gt;&lt;/object&gt;&lt;object type=&quot;3&quot; unique_id=&quot;10114&quot;&gt;&lt;property id=&quot;20148&quot; value=&quot;5&quot;/&gt;&lt;property id=&quot;20300&quot; value=&quot;Slide 13 - &amp;quot;Rainfall Intensity&amp;#x0D;&amp;#x0A;&amp;quot;&quot;/&gt;&lt;property id=&quot;20307&quot; value=&quot;323&quot;/&gt;&lt;/object&gt;&lt;object type=&quot;3&quot; unique_id=&quot;10115&quot;&gt;&lt;property id=&quot;20148&quot; value=&quot;5&quot;/&gt;&lt;property id=&quot;20300&quot; value=&quot;Slide 14 - &amp;quot;Rainfall Intensity&amp;#x0D;&amp;#x0A;&amp;quot;&quot;/&gt;&lt;property id=&quot;20307&quot; value=&quot;324&quot;/&gt;&lt;/object&gt;&lt;object type=&quot;3&quot; unique_id=&quot;10116&quot;&gt;&lt;property id=&quot;20148&quot; value=&quot;5&quot;/&gt;&lt;property id=&quot;20300&quot; value=&quot;Slide 15&quot;/&gt;&lt;property id=&quot;20307&quot; value=&quot;325&quot;/&gt;&lt;/object&gt;&lt;object type=&quot;3&quot; unique_id=&quot;10117&quot;&gt;&lt;property id=&quot;20148&quot; value=&quot;5&quot;/&gt;&lt;property id=&quot;20300&quot; value=&quot;Slide 16 - &amp;quot;Example&amp;quot;&quot;/&gt;&lt;property id=&quot;20307&quot; value=&quot;314&quot;/&gt;&lt;/object&gt;&lt;object type=&quot;3&quot; unique_id=&quot;10118&quot;&gt;&lt;property id=&quot;20148&quot; value=&quot;5&quot;/&gt;&lt;property id=&quot;20300&quot; value=&quot;Slide 17 - &amp;quot;Pre-Development Analysis&amp;quot;&quot;/&gt;&lt;property id=&quot;20307&quot; value=&quot;315&quot;/&gt;&lt;/object&gt;&lt;object type=&quot;3&quot; unique_id=&quot;10119&quot;&gt;&lt;property id=&quot;20148&quot; value=&quot;5&quot;/&gt;&lt;property id=&quot;20300&quot; value=&quot;Slide 18 - &amp;quot;Pre-Development Analysis&amp;quot;&quot;/&gt;&lt;property id=&quot;20307&quot; value=&quot;328&quot;/&gt;&lt;/object&gt;&lt;object type=&quot;3&quot; unique_id=&quot;10120&quot;&gt;&lt;property id=&quot;20148&quot; value=&quot;5&quot;/&gt;&lt;property id=&quot;20300&quot; value=&quot;Slide 19 - &amp;quot;Pre-Development Analysis&amp;quot;&quot;/&gt;&lt;property id=&quot;20307&quot; value=&quot;338&quot;/&gt;&lt;/object&gt;&lt;object type=&quot;3&quot; unique_id=&quot;10121&quot;&gt;&lt;property id=&quot;20148&quot; value=&quot;5&quot;/&gt;&lt;property id=&quot;20300&quot; value=&quot;Slide 20 - &amp;quot;Pre-Development Analysis&amp;quot;&quot;/&gt;&lt;property id=&quot;20307&quot; value=&quot;346&quot;/&gt;&lt;/object&gt;&lt;object type=&quot;3&quot; unique_id=&quot;10122&quot;&gt;&lt;property id=&quot;20148&quot; value=&quot;5&quot;/&gt;&lt;property id=&quot;20300&quot; value=&quot;Slide 21 - &amp;quot;Pre-Development Analysis&amp;quot;&quot;/&gt;&lt;property id=&quot;20307&quot; value=&quot;337&quot;/&gt;&lt;/object&gt;&lt;object type=&quot;3&quot; unique_id=&quot;10123&quot;&gt;&lt;property id=&quot;20148&quot; value=&quot;5&quot;/&gt;&lt;property id=&quot;20300&quot; value=&quot;Slide 22&quot;/&gt;&lt;property id=&quot;20307&quot; value=&quot;339&quot;/&gt;&lt;/object&gt;&lt;object type=&quot;3&quot; unique_id=&quot;10124&quot;&gt;&lt;property id=&quot;20148&quot; value=&quot;5&quot;/&gt;&lt;property id=&quot;20300&quot; value=&quot;Slide 23 - &amp;quot;Post-Development Analysis&amp;quot;&quot;/&gt;&lt;property id=&quot;20307&quot; value=&quot;340&quot;/&gt;&lt;/object&gt;&lt;object type=&quot;3&quot; unique_id=&quot;10125&quot;&gt;&lt;property id=&quot;20148&quot; value=&quot;5&quot;/&gt;&lt;property id=&quot;20300&quot; value=&quot;Slide 24 - &amp;quot;Post-Development Analysis&amp;quot;&quot;/&gt;&lt;property id=&quot;20307&quot; value=&quot;341&quot;/&gt;&lt;/object&gt;&lt;object type=&quot;3&quot; unique_id=&quot;10126&quot;&gt;&lt;property id=&quot;20148&quot; value=&quot;5&quot;/&gt;&lt;property id=&quot;20300&quot; value=&quot;Slide 25&quot;/&gt;&lt;property id=&quot;20307&quot; value=&quot;342&quot;/&gt;&lt;/object&gt;&lt;object type=&quot;3&quot; unique_id=&quot;10127&quot;&gt;&lt;property id=&quot;20148&quot; value=&quot;5&quot;/&gt;&lt;property id=&quot;20300&quot; value=&quot;Slide 26 - &amp;quot;Change in Site Runoff&amp;quot;&quot;/&gt;&lt;property id=&quot;20307&quot; value=&quot;343&quot;/&gt;&lt;/object&gt;&lt;object type=&quot;3&quot; unique_id=&quot;10128&quot;&gt;&lt;property id=&quot;20148&quot; value=&quot;5&quot;/&gt;&lt;property id=&quot;20300&quot; value=&quot;Slide 27 - &amp;quot;Storm Water Management Plan&amp;#x0D;&amp;#x0A;&amp;quot;&quot;/&gt;&lt;property id=&quot;20307&quot; value=&quot;320&quot;/&gt;&lt;/object&gt;&lt;object type=&quot;3&quot; unique_id=&quot;10129&quot;&gt;&lt;property id=&quot;20148&quot; value=&quot;5&quot;/&gt;&lt;property id=&quot;20300&quot; value=&quot;Slide 28 - &amp;quot;TABLE OF CONTENTS&amp;quot;&quot;/&gt;&lt;property id=&quot;20307&quot; value=&quot;333&quot;/&gt;&lt;/object&gt;&lt;object type=&quot;3&quot; unique_id=&quot;10130&quot;&gt;&lt;property id=&quot;20148&quot; value=&quot;5&quot;/&gt;&lt;property id=&quot;20300&quot; value=&quot;Slide 29 - &amp;quot;Resources&amp;quot;&quot;/&gt;&lt;property id=&quot;20307&quot; value=&quot;305&quot;/&gt;&lt;/object&gt;&lt;/object&gt;&lt;object type=&quot;8&quot; unique_id=&quot;10161&quot;&gt;&lt;/object&gt;&lt;/object&gt;&lt;/database&gt;"/>
  <p:tag name="SECTOMILLISECCONVERTED" val="1"/>
</p:tagLst>
</file>

<file path=ppt/theme/theme1.xml><?xml version="1.0" encoding="utf-8"?>
<a:theme xmlns:a="http://schemas.openxmlformats.org/drawingml/2006/main" name="PLTW Curriculum Template 101409">
  <a:themeElements>
    <a:clrScheme name="Custom 4">
      <a:dk1>
        <a:srgbClr val="000000"/>
      </a:dk1>
      <a:lt1>
        <a:srgbClr val="FFFFFF"/>
      </a:lt1>
      <a:dk2>
        <a:srgbClr val="1D2F86"/>
      </a:dk2>
      <a:lt2>
        <a:srgbClr val="808080"/>
      </a:lt2>
      <a:accent1>
        <a:srgbClr val="B60E20"/>
      </a:accent1>
      <a:accent2>
        <a:srgbClr val="123766"/>
      </a:accent2>
      <a:accent3>
        <a:srgbClr val="808080"/>
      </a:accent3>
      <a:accent4>
        <a:srgbClr val="000000"/>
      </a:accent4>
      <a:accent5>
        <a:srgbClr val="C0C0C0"/>
      </a:accent5>
      <a:accent6>
        <a:srgbClr val="2F4876"/>
      </a:accent6>
      <a:hlink>
        <a:srgbClr val="FFC000"/>
      </a:hlink>
      <a:folHlink>
        <a:srgbClr val="FF0000"/>
      </a:folHlink>
    </a:clrScheme>
    <a:fontScheme name="Blank Presentation">
      <a:majorFont>
        <a:latin typeface="Interstate-Regular"/>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PLTW Curriculum Template 101409</Template>
  <TotalTime>3627</TotalTime>
  <Words>2394</Words>
  <Application>Microsoft Office PowerPoint</Application>
  <PresentationFormat>On-screen Show (4:3)</PresentationFormat>
  <Paragraphs>376</Paragraphs>
  <Slides>30</Slides>
  <Notes>30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30</vt:i4>
      </vt:variant>
    </vt:vector>
  </HeadingPairs>
  <TitlesOfParts>
    <vt:vector size="39" baseType="lpstr">
      <vt:lpstr>Arial</vt:lpstr>
      <vt:lpstr>ＭＳ Ｐゴシック</vt:lpstr>
      <vt:lpstr>Georgia</vt:lpstr>
      <vt:lpstr>Times</vt:lpstr>
      <vt:lpstr>Verdana</vt:lpstr>
      <vt:lpstr>Wingdings</vt:lpstr>
      <vt:lpstr>PLTW Curriculum Template 101409</vt:lpstr>
      <vt:lpstr>Equation</vt:lpstr>
      <vt:lpstr>MathType 6.0 Equation</vt:lpstr>
      <vt:lpstr>PowerPoint Presentation</vt:lpstr>
      <vt:lpstr>TABLE OF CONTENTS</vt:lpstr>
      <vt:lpstr>Where Does Storm Water Go?</vt:lpstr>
      <vt:lpstr>Site Development</vt:lpstr>
      <vt:lpstr>Storm Water Management</vt:lpstr>
      <vt:lpstr>Watershed Characteristics Affecting Runoff</vt:lpstr>
      <vt:lpstr>Storm Water Management</vt:lpstr>
      <vt:lpstr>The Rational Method </vt:lpstr>
      <vt:lpstr>The Rational Method </vt:lpstr>
      <vt:lpstr>The Rational Method </vt:lpstr>
      <vt:lpstr>Storm Characteristics </vt:lpstr>
      <vt:lpstr>Design Storm </vt:lpstr>
      <vt:lpstr>Rainfall Intensity </vt:lpstr>
      <vt:lpstr>Rainfall Intensity </vt:lpstr>
      <vt:lpstr>PowerPoint Presentation</vt:lpstr>
      <vt:lpstr>Example</vt:lpstr>
      <vt:lpstr>Pre-Development Analysis</vt:lpstr>
      <vt:lpstr>Pre-Development Analysis</vt:lpstr>
      <vt:lpstr>Pre-Development Analysis</vt:lpstr>
      <vt:lpstr>Pre-Development Analysis</vt:lpstr>
      <vt:lpstr>Pre-Development Analysis</vt:lpstr>
      <vt:lpstr>PowerPoint Presentation</vt:lpstr>
      <vt:lpstr>Post-Development Analysis</vt:lpstr>
      <vt:lpstr>Post-Development Analysis</vt:lpstr>
      <vt:lpstr>PowerPoint Presentation</vt:lpstr>
      <vt:lpstr>Change in Site Runoff</vt:lpstr>
      <vt:lpstr>Reducing Storm Water Runoff</vt:lpstr>
      <vt:lpstr>LEED Rainwater Management credit</vt:lpstr>
      <vt:lpstr>TABLE OF CONTENTS</vt:lpstr>
      <vt:lpstr>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Storm Water Runoff</dc:title>
  <dc:subject>CEA - Lesson 2.3 - Residential Design</dc:subject>
  <dc:creator>CEA Revision Team</dc:creator>
  <cp:lastModifiedBy>Deborah Calvin</cp:lastModifiedBy>
  <cp:revision>84</cp:revision>
  <dcterms:created xsi:type="dcterms:W3CDTF">2009-10-26T16:27:43Z</dcterms:created>
  <dcterms:modified xsi:type="dcterms:W3CDTF">2015-03-27T18:25:44Z</dcterms:modified>
</cp:coreProperties>
</file>