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8"/>
  </p:notesMasterIdLst>
  <p:handoutMasterIdLst>
    <p:handoutMasterId r:id="rId29"/>
  </p:handoutMasterIdLst>
  <p:sldIdLst>
    <p:sldId id="280" r:id="rId3"/>
    <p:sldId id="257" r:id="rId4"/>
    <p:sldId id="282" r:id="rId5"/>
    <p:sldId id="283" r:id="rId6"/>
    <p:sldId id="274" r:id="rId7"/>
    <p:sldId id="275" r:id="rId8"/>
    <p:sldId id="276" r:id="rId9"/>
    <p:sldId id="285" r:id="rId10"/>
    <p:sldId id="258" r:id="rId11"/>
    <p:sldId id="286" r:id="rId12"/>
    <p:sldId id="288" r:id="rId13"/>
    <p:sldId id="262" r:id="rId14"/>
    <p:sldId id="263" r:id="rId15"/>
    <p:sldId id="264" r:id="rId16"/>
    <p:sldId id="265" r:id="rId17"/>
    <p:sldId id="266" r:id="rId18"/>
    <p:sldId id="267" r:id="rId19"/>
    <p:sldId id="268" r:id="rId20"/>
    <p:sldId id="269" r:id="rId21"/>
    <p:sldId id="277" r:id="rId22"/>
    <p:sldId id="281" r:id="rId23"/>
    <p:sldId id="272" r:id="rId24"/>
    <p:sldId id="273" r:id="rId25"/>
    <p:sldId id="289" r:id="rId26"/>
    <p:sldId id="278"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obi Obi Tulton" initials="AOT"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FF99"/>
    <a:srgbClr val="C800C8"/>
    <a:srgbClr val="CC00FF"/>
    <a:srgbClr val="FF3300"/>
    <a:srgbClr val="9966FF"/>
    <a:srgbClr val="AC0000"/>
    <a:srgbClr val="00386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34" autoAdjust="0"/>
  </p:normalViewPr>
  <p:slideViewPr>
    <p:cSldViewPr snapToGrid="0">
      <p:cViewPr>
        <p:scale>
          <a:sx n="52" d="100"/>
          <a:sy n="52" d="100"/>
        </p:scale>
        <p:origin x="-1676" y="1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25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cs typeface="+mn-cs"/>
              </a:defRPr>
            </a:lvl1pPr>
          </a:lstStyle>
          <a:p>
            <a:pPr>
              <a:defRPr/>
            </a:pPr>
            <a:r>
              <a:rPr lang="en-US" dirty="0"/>
              <a:t>Heat Loss and Gain</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r>
              <a:rPr lang="en-US" dirty="0"/>
              <a:t>Civil Engineering and Architecture®</a:t>
            </a:r>
            <a:endParaRPr lang="en-US" baseline="30000" dirty="0"/>
          </a:p>
          <a:p>
            <a:pPr>
              <a:defRPr/>
            </a:pPr>
            <a:r>
              <a:rPr lang="en-US" dirty="0"/>
              <a:t>Unit 2 – Lesson 2.2 – Cost Efficiency ad Analysis</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pPr>
              <a:defRPr/>
            </a:pPr>
            <a:r>
              <a:rPr lang="en-US" dirty="0"/>
              <a:t>Project Lead The Way, Inc.</a:t>
            </a:r>
            <a:endParaRPr lang="en-US" baseline="30000" dirty="0"/>
          </a:p>
          <a:p>
            <a:pPr>
              <a:defRPr/>
            </a:pPr>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733800" y="86106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E0EB2DC5-F192-4AED-8DD3-5AEDB555082D}" type="slidenum">
              <a:rPr lang="en-US"/>
              <a:pPr>
                <a:defRPr/>
              </a:pPr>
              <a:t>‹#›</a:t>
            </a:fld>
            <a:endParaRPr lang="en-US" dirty="0"/>
          </a:p>
        </p:txBody>
      </p:sp>
      <p:pic>
        <p:nvPicPr>
          <p:cNvPr id="50182" name="Picture 11"/>
          <p:cNvPicPr>
            <a:picLocks noChangeAspect="1" noChangeArrowheads="1"/>
          </p:cNvPicPr>
          <p:nvPr/>
        </p:nvPicPr>
        <p:blipFill>
          <a:blip r:embed="rId2"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5959475" y="8656638"/>
            <a:ext cx="4746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673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26" name="Rectangle 14"/>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cs typeface="+mn-cs"/>
              </a:defRPr>
            </a:lvl1pPr>
          </a:lstStyle>
          <a:p>
            <a:pPr>
              <a:defRPr/>
            </a:pPr>
            <a:r>
              <a:rPr lang="en-US" dirty="0"/>
              <a:t>Heat Loss and Gain</a:t>
            </a:r>
          </a:p>
        </p:txBody>
      </p:sp>
      <p:sp>
        <p:nvSpPr>
          <p:cNvPr id="13327" name="Rectangle 15"/>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r>
              <a:rPr lang="en-US" dirty="0"/>
              <a:t>Civil Engineering and Architecture®</a:t>
            </a:r>
            <a:endParaRPr lang="en-US" baseline="30000" dirty="0"/>
          </a:p>
          <a:p>
            <a:pPr>
              <a:defRPr/>
            </a:pPr>
            <a:r>
              <a:rPr lang="en-US" dirty="0"/>
              <a:t>Unit 2 – Lesson 2.2 – Cost and Efficiency Analysis</a:t>
            </a:r>
          </a:p>
        </p:txBody>
      </p:sp>
      <p:sp>
        <p:nvSpPr>
          <p:cNvPr id="26630" name="Rectangle 16"/>
          <p:cNvSpPr>
            <a:spLocks noChangeArrowheads="1"/>
          </p:cNvSpPr>
          <p:nvPr/>
        </p:nvSpPr>
        <p:spPr bwMode="auto">
          <a:xfrm>
            <a:off x="77788" y="85852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t>Project Lead The Way, Inc.</a:t>
            </a:r>
            <a:endParaRPr lang="en-US" altLang="en-US" sz="1200" baseline="30000" dirty="0" smtClean="0"/>
          </a:p>
          <a:p>
            <a:pPr>
              <a:defRPr/>
            </a:pPr>
            <a:r>
              <a:rPr lang="en-US" altLang="en-US" sz="1200" dirty="0" smtClean="0"/>
              <a:t>Copyright 2010</a:t>
            </a:r>
          </a:p>
        </p:txBody>
      </p:sp>
      <p:sp>
        <p:nvSpPr>
          <p:cNvPr id="26631" name="Rectangle 17"/>
          <p:cNvSpPr>
            <a:spLocks noChangeArrowheads="1"/>
          </p:cNvSpPr>
          <p:nvPr/>
        </p:nvSpPr>
        <p:spPr bwMode="auto">
          <a:xfrm>
            <a:off x="3733800" y="86106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DBC06BDA-419D-473B-96CA-1C9FA72B996A}" type="slidenum">
              <a:rPr lang="en-US" altLang="en-US" sz="1200" smtClean="0"/>
              <a:pPr algn="r" eaLnBrk="1" hangingPunct="1">
                <a:defRPr/>
              </a:pPr>
              <a:t>‹#›</a:t>
            </a:fld>
            <a:endParaRPr lang="en-US" altLang="en-US" sz="1200" dirty="0" smtClean="0"/>
          </a:p>
        </p:txBody>
      </p:sp>
    </p:spTree>
    <p:extLst>
      <p:ext uri="{BB962C8B-B14F-4D97-AF65-F5344CB8AC3E}">
        <p14:creationId xmlns:p14="http://schemas.microsoft.com/office/powerpoint/2010/main" val="28338564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27653"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208257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thermal</a:t>
            </a:r>
            <a:r>
              <a:rPr lang="en-US" baseline="0" dirty="0" smtClean="0"/>
              <a:t> conduction through the building envelope and air convection through leaks considered when designing a heating system, there are additional heat gains that must be considered when designing a cooling system.</a:t>
            </a:r>
          </a:p>
          <a:p>
            <a:endParaRPr lang="en-US" baseline="0" dirty="0" smtClean="0"/>
          </a:p>
          <a:p>
            <a:r>
              <a:rPr lang="en-US" dirty="0" smtClean="0"/>
              <a:t>The solar</a:t>
            </a:r>
            <a:r>
              <a:rPr lang="en-US" baseline="0" dirty="0" smtClean="0"/>
              <a:t> radiation that actually enters a building through a window can be reduced by adding reflective coatings or low-E coatings, adding a gas between panes, or tinting the glass. The fraction of incident solar radiation that actually enters a building through a window is defined as the Solar Heat Gain Coefficient (SHGC).  The IRC specifies SHGC for residential construction.  We will talk more about SHGC in a later unit.</a:t>
            </a:r>
          </a:p>
          <a:p>
            <a:endParaRPr lang="en-US" baseline="0" dirty="0" smtClean="0"/>
          </a:p>
          <a:p>
            <a:r>
              <a:rPr lang="en-US" baseline="0" dirty="0" smtClean="0"/>
              <a:t>In this unit, we will concentrate on the conductance of thermal energy through the building envelope.</a:t>
            </a:r>
            <a:endParaRPr lang="en-US" dirty="0"/>
          </a:p>
        </p:txBody>
      </p:sp>
      <p:sp>
        <p:nvSpPr>
          <p:cNvPr id="4" name="Header Placeholder 3"/>
          <p:cNvSpPr>
            <a:spLocks noGrp="1"/>
          </p:cNvSpPr>
          <p:nvPr>
            <p:ph type="hdr" sz="quarter" idx="10"/>
          </p:nvPr>
        </p:nvSpPr>
        <p:spPr/>
        <p:txBody>
          <a:bodyPr/>
          <a:lstStyle/>
          <a:p>
            <a:pPr>
              <a:defRPr/>
            </a:pPr>
            <a:r>
              <a:rPr lang="en-US" dirty="0" smtClean="0"/>
              <a:t>Heat Loss and Gain</a:t>
            </a:r>
            <a:endParaRPr lang="en-US" dirty="0"/>
          </a:p>
        </p:txBody>
      </p:sp>
      <p:sp>
        <p:nvSpPr>
          <p:cNvPr id="5" name="Date Placeholder 4"/>
          <p:cNvSpPr>
            <a:spLocks noGrp="1"/>
          </p:cNvSpPr>
          <p:nvPr>
            <p:ph type="dt" sz="quarter" idx="11"/>
          </p:nvPr>
        </p:nvSpPr>
        <p:spPr/>
        <p:txBody>
          <a:bodyPr/>
          <a:lstStyle/>
          <a:p>
            <a:pPr>
              <a:defRPr/>
            </a:pPr>
            <a:r>
              <a:rPr lang="en-US" dirty="0" smtClean="0"/>
              <a:t>Civil Engineering and Architecture®</a:t>
            </a:r>
            <a:endParaRPr lang="en-US" baseline="30000" dirty="0" smtClean="0"/>
          </a:p>
          <a:p>
            <a:pPr>
              <a:defRPr/>
            </a:pPr>
            <a:r>
              <a:rPr lang="en-US" dirty="0" smtClean="0"/>
              <a:t>Unit 2 – Lesson 2.2 – Cost and Efficiency Analysis</a:t>
            </a:r>
            <a:endParaRPr lang="en-US" dirty="0"/>
          </a:p>
        </p:txBody>
      </p:sp>
    </p:spTree>
    <p:extLst>
      <p:ext uri="{BB962C8B-B14F-4D97-AF65-F5344CB8AC3E}">
        <p14:creationId xmlns:p14="http://schemas.microsoft.com/office/powerpoint/2010/main" val="291860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In order to design or select a heating or cooling system, we must quantify the amount of energy needed to maintain a comfortable inside temperature.</a:t>
            </a:r>
          </a:p>
          <a:p>
            <a:endParaRPr lang="en-US" altLang="en-US" baseline="0" dirty="0" smtClean="0"/>
          </a:p>
          <a:p>
            <a:r>
              <a:rPr lang="en-US" altLang="en-US" dirty="0" smtClean="0"/>
              <a:t>We</a:t>
            </a:r>
            <a:r>
              <a:rPr lang="en-US" altLang="en-US" baseline="0" dirty="0" smtClean="0"/>
              <a:t> quantify energy using British Thermal Units (Btu). Heating and cooling systems are often rated by their capacity in Btu per hour (Btu/h). </a:t>
            </a:r>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35845"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211009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36869"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53344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37893"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186723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a:t>
            </a:r>
            <a:r>
              <a:rPr lang="en-US" altLang="en-US" baseline="0" dirty="0" smtClean="0"/>
              <a:t> the difference in terminology.  R-</a:t>
            </a:r>
            <a:r>
              <a:rPr lang="en-US" altLang="en-US" i="1" baseline="0" dirty="0" smtClean="0">
                <a:solidFill>
                  <a:srgbClr val="C00000"/>
                </a:solidFill>
              </a:rPr>
              <a:t>VALUE</a:t>
            </a:r>
            <a:r>
              <a:rPr lang="en-US" altLang="en-US" baseline="0" dirty="0" smtClean="0"/>
              <a:t> and U-</a:t>
            </a:r>
            <a:r>
              <a:rPr lang="en-US" altLang="en-US" i="1" baseline="0" dirty="0" smtClean="0"/>
              <a:t>FACTOR.</a:t>
            </a:r>
            <a:endParaRPr lang="en-US" altLang="en-US" i="1"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38917"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226393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formula calculates thermal</a:t>
            </a:r>
            <a:r>
              <a:rPr lang="en-US" altLang="en-US" baseline="0" dirty="0" smtClean="0"/>
              <a:t> heat conductance through a solid.</a:t>
            </a:r>
          </a:p>
          <a:p>
            <a:endParaRPr lang="en-US" altLang="en-US" baseline="0" dirty="0" smtClean="0"/>
          </a:p>
          <a:p>
            <a:r>
              <a:rPr lang="en-US" altLang="en-US" dirty="0" smtClean="0"/>
              <a:t>The rate of heat flow, Q </a:t>
            </a:r>
            <a:r>
              <a:rPr lang="en-US" altLang="en-US" b="1" dirty="0" smtClean="0"/>
              <a:t>prime</a:t>
            </a:r>
            <a:r>
              <a:rPr lang="en-US" altLang="en-US" dirty="0" smtClean="0"/>
              <a:t>, is equal to the product of the area of the surface under investigation, the U-factor, and the different between the inside and outside temperature.</a:t>
            </a:r>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39941"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3681218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40965"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24895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can obtain the U-factor by calculating the R-value of the wall assembly and then taking the reciprocal. To find the R-value of the wall assembly, simply sum the R-value of all of the wall components. </a:t>
            </a:r>
          </a:p>
          <a:p>
            <a:endParaRPr lang="en-US" altLang="en-US" dirty="0" smtClean="0"/>
          </a:p>
          <a:p>
            <a:r>
              <a:rPr lang="en-US" altLang="en-US" dirty="0" smtClean="0"/>
              <a:t>The inside air film is simply a thin film of air that adheres to the inside face of the building envelop component (such as a wall or roof).  That thin file of air provides a small amount of resistance to heat transfer.  Technically there is also an outside air film that also provides some resistance to heat transfer; however, the R-value of the outside air film is very dependent on the outside environmental conditions and typically much smaller that the R-value of the inside air film. Therefore, we will ignore the R-value of the outside air film.</a:t>
            </a:r>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41989"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57325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expressing the U-factor, it is common practice to simply truncate the number (that is, drop digits after the third decimal place).  Do not round up.</a:t>
            </a:r>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43013"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3380913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44037"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44993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31749"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2341876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International Residential </a:t>
            </a:r>
            <a:r>
              <a:rPr lang="en-US" altLang="en-US" dirty="0" smtClean="0"/>
              <a:t>Code for One- and Two-family</a:t>
            </a:r>
            <a:r>
              <a:rPr lang="en-US" altLang="en-US" baseline="0" dirty="0" smtClean="0"/>
              <a:t> Dwellings</a:t>
            </a:r>
            <a:r>
              <a:rPr lang="en-US" altLang="en-US" dirty="0" smtClean="0"/>
              <a:t> </a:t>
            </a:r>
            <a:r>
              <a:rPr lang="en-US" altLang="en-US" dirty="0" smtClean="0"/>
              <a:t>(IRC) provides minimum standards for the construction of one- and two- family residential structures.</a:t>
            </a:r>
            <a:r>
              <a:rPr lang="en-US" altLang="en-US" baseline="0" dirty="0" smtClean="0"/>
              <a:t> We will discuss the IRC </a:t>
            </a:r>
            <a:r>
              <a:rPr lang="en-US" altLang="en-US" dirty="0" smtClean="0"/>
              <a:t>in more detail in the next lesson.</a:t>
            </a:r>
            <a:endParaRPr lang="en-US" altLang="en-US" baseline="0" dirty="0" smtClean="0"/>
          </a:p>
          <a:p>
            <a:endParaRPr lang="en-US" altLang="en-US" baseline="0" dirty="0" smtClean="0"/>
          </a:p>
          <a:p>
            <a:r>
              <a:rPr lang="en-US" altLang="en-US" baseline="0" dirty="0" smtClean="0"/>
              <a:t>The </a:t>
            </a:r>
            <a:r>
              <a:rPr lang="en-US" altLang="en-US" dirty="0" smtClean="0"/>
              <a:t>2012 </a:t>
            </a:r>
            <a:r>
              <a:rPr lang="en-US" altLang="en-US" dirty="0" smtClean="0"/>
              <a:t>IRC reflects </a:t>
            </a:r>
            <a:r>
              <a:rPr lang="en-US" altLang="en-US" dirty="0" smtClean="0"/>
              <a:t>the applicable</a:t>
            </a:r>
            <a:r>
              <a:rPr lang="en-US" altLang="en-US" baseline="0" dirty="0" smtClean="0"/>
              <a:t> residential requirements of the 2012 International Energy Conservation Code. The code(s) </a:t>
            </a:r>
            <a:r>
              <a:rPr lang="en-US" altLang="en-US" dirty="0" smtClean="0"/>
              <a:t>notes that the Winter</a:t>
            </a:r>
            <a:r>
              <a:rPr lang="en-US" altLang="en-US" baseline="0" dirty="0" smtClean="0"/>
              <a:t> Design Temperature is </a:t>
            </a:r>
            <a:r>
              <a:rPr lang="en-US" altLang="en-US" dirty="0" smtClean="0"/>
              <a:t>“</a:t>
            </a:r>
            <a:r>
              <a:rPr lang="en-US" altLang="en-US" sz="1200" b="0" i="0" kern="1200" dirty="0" smtClean="0">
                <a:solidFill>
                  <a:schemeClr val="tx1"/>
                </a:solidFill>
                <a:effectLst/>
                <a:latin typeface="Arial" charset="0"/>
                <a:ea typeface="+mn-ea"/>
                <a:cs typeface="+mn-cs"/>
              </a:rPr>
              <a:t>t</a:t>
            </a:r>
            <a:r>
              <a:rPr lang="en-US" sz="1200" b="0" i="0" kern="1200" dirty="0" smtClean="0">
                <a:solidFill>
                  <a:schemeClr val="tx1"/>
                </a:solidFill>
                <a:effectLst/>
                <a:latin typeface="Arial" charset="0"/>
                <a:ea typeface="+mn-ea"/>
                <a:cs typeface="+mn-cs"/>
              </a:rPr>
              <a:t>he outdoor design dry-bulb temperature </a:t>
            </a:r>
            <a:r>
              <a:rPr lang="en-US" altLang="en-US" baseline="0" dirty="0" smtClean="0"/>
              <a:t>as </a:t>
            </a:r>
            <a:r>
              <a:rPr lang="en-US" sz="1200" b="0" i="0" kern="1200" dirty="0" smtClean="0">
                <a:solidFill>
                  <a:schemeClr val="tx1"/>
                </a:solidFill>
                <a:effectLst/>
                <a:latin typeface="Arial" charset="0"/>
                <a:ea typeface="+mn-ea"/>
                <a:cs typeface="+mn-cs"/>
              </a:rPr>
              <a:t>shall be selected from the columns of 97</a:t>
            </a:r>
            <a:r>
              <a:rPr lang="en-US" sz="1200" b="0" i="0" kern="1200" baseline="30000" dirty="0" smtClean="0">
                <a:solidFill>
                  <a:schemeClr val="tx1"/>
                </a:solidFill>
                <a:effectLst/>
                <a:latin typeface="Arial" charset="0"/>
                <a:ea typeface="+mn-ea"/>
                <a:cs typeface="+mn-cs"/>
              </a:rPr>
              <a:t>1</a:t>
            </a:r>
            <a:r>
              <a:rPr lang="en-US" sz="1200" b="0" i="0" kern="1200" dirty="0" smtClean="0">
                <a:solidFill>
                  <a:schemeClr val="tx1"/>
                </a:solidFill>
                <a:effectLst/>
                <a:latin typeface="Arial" charset="0"/>
                <a:ea typeface="+mn-ea"/>
                <a:cs typeface="+mn-cs"/>
              </a:rPr>
              <a:t>/</a:t>
            </a:r>
            <a:r>
              <a:rPr lang="en-US" sz="1200" b="0" i="0" kern="1200" baseline="-25000" dirty="0" smtClean="0">
                <a:solidFill>
                  <a:schemeClr val="tx1"/>
                </a:solidFill>
                <a:effectLst/>
                <a:latin typeface="Arial" charset="0"/>
                <a:ea typeface="+mn-ea"/>
                <a:cs typeface="+mn-cs"/>
              </a:rPr>
              <a:t>2</a:t>
            </a:r>
            <a:r>
              <a:rPr lang="en-US" sz="1200" b="0" i="0" kern="1200" dirty="0" smtClean="0">
                <a:solidFill>
                  <a:schemeClr val="tx1"/>
                </a:solidFill>
                <a:effectLst/>
                <a:latin typeface="Arial" charset="0"/>
                <a:ea typeface="+mn-ea"/>
                <a:cs typeface="+mn-cs"/>
              </a:rPr>
              <a:t>-percent values for winter from Appendix D of the </a:t>
            </a:r>
            <a:r>
              <a:rPr lang="en-US" sz="1200" b="0" i="1" kern="1200" dirty="0" smtClean="0">
                <a:solidFill>
                  <a:schemeClr val="tx1"/>
                </a:solidFill>
                <a:effectLst/>
                <a:latin typeface="Arial" charset="0"/>
                <a:ea typeface="+mn-ea"/>
                <a:cs typeface="+mn-cs"/>
              </a:rPr>
              <a:t>International Plumbing Code</a:t>
            </a:r>
            <a:r>
              <a:rPr lang="en-US" sz="1200" b="0" i="0" kern="1200" dirty="0" smtClean="0">
                <a:solidFill>
                  <a:schemeClr val="tx1"/>
                </a:solidFill>
                <a:effectLst/>
                <a:latin typeface="Arial" charset="0"/>
                <a:ea typeface="+mn-ea"/>
                <a:cs typeface="+mn-cs"/>
              </a:rPr>
              <a:t>. Deviations from the Appendix D temperatures shall be permitted to reflect local climates or local weather experience as determined by the building official</a:t>
            </a:r>
            <a:r>
              <a:rPr lang="en-US" sz="1200" b="0" i="0" kern="1200" smtClean="0">
                <a:solidFill>
                  <a:schemeClr val="tx1"/>
                </a:solidFill>
                <a:effectLst/>
                <a:latin typeface="Arial" charset="0"/>
                <a:ea typeface="+mn-ea"/>
                <a:cs typeface="+mn-cs"/>
              </a:rPr>
              <a:t>.” </a:t>
            </a:r>
            <a:r>
              <a:rPr lang="en-US" sz="1200" b="0" i="0" kern="1200" smtClean="0">
                <a:solidFill>
                  <a:schemeClr val="tx1"/>
                </a:solidFill>
                <a:effectLst/>
                <a:latin typeface="Arial" charset="0"/>
                <a:ea typeface="+mn-ea"/>
                <a:cs typeface="+mn-cs"/>
              </a:rPr>
              <a:t>(2012 IRC </a:t>
            </a:r>
            <a:r>
              <a:rPr lang="en-US" sz="1200" b="0" i="0" kern="1200" dirty="0" smtClean="0">
                <a:solidFill>
                  <a:schemeClr val="tx1"/>
                </a:solidFill>
                <a:effectLst/>
                <a:latin typeface="Arial" charset="0"/>
                <a:ea typeface="+mn-ea"/>
                <a:cs typeface="+mn-cs"/>
              </a:rPr>
              <a:t>Table R301.2(1) Climatic and Geographic </a:t>
            </a:r>
            <a:r>
              <a:rPr lang="en-US" sz="1200" b="0" i="0" kern="1200" smtClean="0">
                <a:solidFill>
                  <a:schemeClr val="tx1"/>
                </a:solidFill>
                <a:effectLst/>
                <a:latin typeface="Arial" charset="0"/>
                <a:ea typeface="+mn-ea"/>
                <a:cs typeface="+mn-cs"/>
              </a:rPr>
              <a:t>Design </a:t>
            </a:r>
            <a:r>
              <a:rPr lang="en-US" sz="1200" b="0" i="0" kern="1200" smtClean="0">
                <a:solidFill>
                  <a:schemeClr val="tx1"/>
                </a:solidFill>
                <a:effectLst/>
                <a:latin typeface="Arial" charset="0"/>
                <a:ea typeface="+mn-ea"/>
                <a:cs typeface="+mn-cs"/>
              </a:rPr>
              <a:t>Criteria, note e.)</a:t>
            </a:r>
            <a:endParaRPr lang="en-US" sz="1200" b="0" i="0" kern="1200" dirty="0" smtClean="0">
              <a:solidFill>
                <a:schemeClr val="tx1"/>
              </a:solidFill>
              <a:effectLst/>
              <a:latin typeface="Arial" charset="0"/>
              <a:ea typeface="+mn-ea"/>
              <a:cs typeface="+mn-cs"/>
            </a:endParaRPr>
          </a:p>
          <a:p>
            <a:endParaRPr lang="en-US" altLang="en-US" sz="1200" b="0" i="0" kern="1200" dirty="0" smtClean="0">
              <a:solidFill>
                <a:schemeClr val="tx1"/>
              </a:solidFill>
              <a:effectLst/>
              <a:latin typeface="Arial" charset="0"/>
              <a:ea typeface="+mn-ea"/>
              <a:cs typeface="+mn-cs"/>
            </a:endParaRPr>
          </a:p>
          <a:p>
            <a:r>
              <a:rPr lang="en-US" altLang="en-US" sz="1200" b="0" i="0" kern="1200" dirty="0" smtClean="0">
                <a:solidFill>
                  <a:schemeClr val="tx1"/>
                </a:solidFill>
                <a:effectLst/>
                <a:latin typeface="Arial" charset="0"/>
                <a:ea typeface="+mn-ea"/>
                <a:cs typeface="+mn-cs"/>
              </a:rPr>
              <a:t>In Activity 2.2.3 Heat Loss and Gain, you will calculate the heat loss during the winter for a shed located in Boston,</a:t>
            </a:r>
            <a:r>
              <a:rPr lang="en-US" altLang="en-US" sz="1200" b="0" i="0" kern="1200" baseline="0" dirty="0" smtClean="0">
                <a:solidFill>
                  <a:schemeClr val="tx1"/>
                </a:solidFill>
                <a:effectLst/>
                <a:latin typeface="Arial" charset="0"/>
                <a:ea typeface="+mn-ea"/>
                <a:cs typeface="+mn-cs"/>
              </a:rPr>
              <a:t> MA.  Therefore, you will use the 97.5% design temperature of 9 °F in your calculations.</a:t>
            </a:r>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45061"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4045532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97 ½% design</a:t>
            </a:r>
            <a:r>
              <a:rPr lang="en-US" altLang="en-US" baseline="0" dirty="0" smtClean="0"/>
              <a:t> outside temperature for Worcester, MA is 4 °F (as shown on the previous slide) taken from the 2012 International Plumbing Code Table D101.</a:t>
            </a:r>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46085"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3278242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 that we are only considering the heat loss/gain caused by the transmission of heat through the building components. Other causes of heat loss or gain (such as lighting, people, equipment, air infiltration, etc.) are not considered. Therefore, for our purposes, when we refer to heat loss/gain we are referring to the heat loss/gain caused by this transmission.</a:t>
            </a:r>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47109"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3831584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27653"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275938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49157"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214469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It is important to note</a:t>
            </a:r>
            <a:r>
              <a:rPr lang="en-US" altLang="en-US" baseline="0" dirty="0" smtClean="0"/>
              <a:t>, however, that in some cases heat transfer is desirable. </a:t>
            </a:r>
          </a:p>
          <a:p>
            <a:endParaRPr lang="en-US" altLang="en-US" baseline="0" dirty="0" smtClean="0"/>
          </a:p>
          <a:p>
            <a:r>
              <a:rPr lang="en-US" altLang="en-US" baseline="0" dirty="0" smtClean="0"/>
              <a:t>For example, in cold climates during the winter, radiant heat from the sun allowed to pass through fenestrations (windows and skylights) can be collected and stored in “thermal mass,” such as concrete slabs, brick walls, and floors. The stored thermal energy can then be transferred into the living space through natural convection and radiation. This process is referred to as passive solar heating and can reduce the energy demands to heat the building. </a:t>
            </a:r>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31749"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78099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28677"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58830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29701"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149201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30725"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318508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Which type of heat</a:t>
            </a:r>
            <a:r>
              <a:rPr lang="en-US" altLang="en-US" baseline="0" dirty="0" smtClean="0"/>
              <a:t> transfer occurs when heat is passed through the building envelope (walls, roof, doors) and is represented by these arrows?  [click]</a:t>
            </a:r>
          </a:p>
          <a:p>
            <a:endParaRPr lang="en-US" altLang="en-US" baseline="0" dirty="0" smtClean="0"/>
          </a:p>
          <a:p>
            <a:r>
              <a:rPr lang="en-US" altLang="en-US" baseline="0" dirty="0" smtClean="0"/>
              <a:t>How is heat transferred through transparent materials such as sunlight through windows and skylights? [click]</a:t>
            </a:r>
          </a:p>
          <a:p>
            <a:endParaRPr lang="en-US" altLang="en-US" baseline="0" dirty="0" smtClean="0"/>
          </a:p>
          <a:p>
            <a:r>
              <a:rPr lang="en-US" altLang="en-US" baseline="0" dirty="0" smtClean="0"/>
              <a:t>What mode of heat transfer occurs when warm air is lost through openings, cracks, and air leaks? [click]</a:t>
            </a:r>
          </a:p>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31749"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367222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Heat Loss and Gain</a:t>
            </a:r>
            <a:endParaRPr lang="en-US" dirty="0"/>
          </a:p>
        </p:txBody>
      </p:sp>
      <p:sp>
        <p:nvSpPr>
          <p:cNvPr id="31749" name="Rectangle 1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cs typeface="Arial" charset="0"/>
              </a:rPr>
              <a:t>Civil Engineering and Architecture®</a:t>
            </a:r>
            <a:endParaRPr lang="en-US" altLang="en-US" baseline="30000" dirty="0" smtClean="0">
              <a:cs typeface="Arial" charset="0"/>
            </a:endParaRPr>
          </a:p>
          <a:p>
            <a:pPr eaLnBrk="1" hangingPunct="1">
              <a:spcBef>
                <a:spcPct val="0"/>
              </a:spcBef>
            </a:pPr>
            <a:r>
              <a:rPr lang="en-US" altLang="en-US" dirty="0" smtClean="0">
                <a:cs typeface="Arial" charset="0"/>
              </a:rPr>
              <a:t>Unit 2 – Lesson 2.2 – Cost and Efficiency Analysis</a:t>
            </a:r>
          </a:p>
        </p:txBody>
      </p:sp>
    </p:spTree>
    <p:extLst>
      <p:ext uri="{BB962C8B-B14F-4D97-AF65-F5344CB8AC3E}">
        <p14:creationId xmlns:p14="http://schemas.microsoft.com/office/powerpoint/2010/main" val="71432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solar</a:t>
            </a:r>
            <a:r>
              <a:rPr lang="en-US" baseline="0" dirty="0" smtClean="0"/>
              <a:t> radiation that actually enters a building through a window can be reduced by adding reflective coatings or low-E coatings, adding a gas between panes, or tinting the glass.  The fraction of incident solar radiation that actually enters a building through a window is defined as the Solar Heat Gain Coefficient (SHGC).  We will talk more about SHGC in a later unit.</a:t>
            </a:r>
          </a:p>
          <a:p>
            <a:endParaRPr lang="en-US" baseline="0" dirty="0" smtClean="0"/>
          </a:p>
          <a:p>
            <a:r>
              <a:rPr lang="en-US" baseline="0" dirty="0" smtClean="0"/>
              <a:t>The International Residential Code (IRC) prescribes specific building materials and construction techniques to address insulation and fenestration (windows and skylights) thermal requirements as well as to limit air leakage from the building.  We will discuss the IRC in more detail in the next lesson.</a:t>
            </a:r>
          </a:p>
          <a:p>
            <a:endParaRPr lang="en-US" baseline="0" dirty="0" smtClean="0"/>
          </a:p>
        </p:txBody>
      </p:sp>
      <p:sp>
        <p:nvSpPr>
          <p:cNvPr id="4" name="Header Placeholder 3"/>
          <p:cNvSpPr>
            <a:spLocks noGrp="1"/>
          </p:cNvSpPr>
          <p:nvPr>
            <p:ph type="hdr" sz="quarter" idx="10"/>
          </p:nvPr>
        </p:nvSpPr>
        <p:spPr/>
        <p:txBody>
          <a:bodyPr/>
          <a:lstStyle/>
          <a:p>
            <a:pPr>
              <a:defRPr/>
            </a:pPr>
            <a:r>
              <a:rPr lang="en-US" dirty="0" smtClean="0"/>
              <a:t>Heat Loss and Gain</a:t>
            </a:r>
            <a:endParaRPr lang="en-US" dirty="0"/>
          </a:p>
        </p:txBody>
      </p:sp>
      <p:sp>
        <p:nvSpPr>
          <p:cNvPr id="5" name="Date Placeholder 4"/>
          <p:cNvSpPr>
            <a:spLocks noGrp="1"/>
          </p:cNvSpPr>
          <p:nvPr>
            <p:ph type="dt" sz="quarter" idx="11"/>
          </p:nvPr>
        </p:nvSpPr>
        <p:spPr/>
        <p:txBody>
          <a:bodyPr/>
          <a:lstStyle/>
          <a:p>
            <a:pPr>
              <a:defRPr/>
            </a:pPr>
            <a:r>
              <a:rPr lang="en-US" dirty="0" smtClean="0"/>
              <a:t>Civil Engineering and Architecture®</a:t>
            </a:r>
            <a:endParaRPr lang="en-US" baseline="30000" dirty="0" smtClean="0"/>
          </a:p>
          <a:p>
            <a:pPr>
              <a:defRPr/>
            </a:pPr>
            <a:r>
              <a:rPr lang="en-US" dirty="0" smtClean="0"/>
              <a:t>Unit 2 – Lesson 2.2 – Cost and Efficiency Analysis</a:t>
            </a:r>
            <a:endParaRPr lang="en-US" dirty="0"/>
          </a:p>
        </p:txBody>
      </p:sp>
    </p:spTree>
    <p:extLst>
      <p:ext uri="{BB962C8B-B14F-4D97-AF65-F5344CB8AC3E}">
        <p14:creationId xmlns:p14="http://schemas.microsoft.com/office/powerpoint/2010/main" val="291860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4359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53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24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F83662-D6BC-4F57-9F24-20B211FEC258}" type="slidenum">
              <a:rPr lang="en-US"/>
              <a:pPr>
                <a:defRPr/>
              </a:pPr>
              <a:t>‹#›</a:t>
            </a:fld>
            <a:endParaRPr lang="en-US" dirty="0"/>
          </a:p>
        </p:txBody>
      </p:sp>
    </p:spTree>
    <p:extLst>
      <p:ext uri="{BB962C8B-B14F-4D97-AF65-F5344CB8AC3E}">
        <p14:creationId xmlns:p14="http://schemas.microsoft.com/office/powerpoint/2010/main" val="81815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23E394-BBEC-4F10-A012-D45C15EC4DDA}" type="slidenum">
              <a:rPr lang="en-US"/>
              <a:pPr>
                <a:defRPr/>
              </a:pPr>
              <a:t>‹#›</a:t>
            </a:fld>
            <a:endParaRPr lang="en-US" dirty="0"/>
          </a:p>
        </p:txBody>
      </p:sp>
    </p:spTree>
    <p:extLst>
      <p:ext uri="{BB962C8B-B14F-4D97-AF65-F5344CB8AC3E}">
        <p14:creationId xmlns:p14="http://schemas.microsoft.com/office/powerpoint/2010/main" val="403918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4BD947-67F0-46C8-8D0C-3BCE7EB20A71}" type="slidenum">
              <a:rPr lang="en-US"/>
              <a:pPr>
                <a:defRPr/>
              </a:pPr>
              <a:t>‹#›</a:t>
            </a:fld>
            <a:endParaRPr lang="en-US" dirty="0"/>
          </a:p>
        </p:txBody>
      </p:sp>
    </p:spTree>
    <p:extLst>
      <p:ext uri="{BB962C8B-B14F-4D97-AF65-F5344CB8AC3E}">
        <p14:creationId xmlns:p14="http://schemas.microsoft.com/office/powerpoint/2010/main" val="227955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CC9183-1F8F-4399-B8F3-1BE2A9BE8DF1}" type="slidenum">
              <a:rPr lang="en-US"/>
              <a:pPr>
                <a:defRPr/>
              </a:pPr>
              <a:t>‹#›</a:t>
            </a:fld>
            <a:endParaRPr lang="en-US" dirty="0"/>
          </a:p>
        </p:txBody>
      </p:sp>
    </p:spTree>
    <p:extLst>
      <p:ext uri="{BB962C8B-B14F-4D97-AF65-F5344CB8AC3E}">
        <p14:creationId xmlns:p14="http://schemas.microsoft.com/office/powerpoint/2010/main" val="428582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79313F3-CD00-4521-86CE-588A90631CB3}" type="slidenum">
              <a:rPr lang="en-US"/>
              <a:pPr>
                <a:defRPr/>
              </a:pPr>
              <a:t>‹#›</a:t>
            </a:fld>
            <a:endParaRPr lang="en-US" dirty="0"/>
          </a:p>
        </p:txBody>
      </p:sp>
    </p:spTree>
    <p:extLst>
      <p:ext uri="{BB962C8B-B14F-4D97-AF65-F5344CB8AC3E}">
        <p14:creationId xmlns:p14="http://schemas.microsoft.com/office/powerpoint/2010/main" val="1973213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F939F3D-C9B7-4F47-A5D8-D14199C31377}" type="slidenum">
              <a:rPr lang="en-US"/>
              <a:pPr>
                <a:defRPr/>
              </a:pPr>
              <a:t>‹#›</a:t>
            </a:fld>
            <a:endParaRPr lang="en-US" dirty="0"/>
          </a:p>
        </p:txBody>
      </p:sp>
    </p:spTree>
    <p:extLst>
      <p:ext uri="{BB962C8B-B14F-4D97-AF65-F5344CB8AC3E}">
        <p14:creationId xmlns:p14="http://schemas.microsoft.com/office/powerpoint/2010/main" val="2551215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DA8EAD4-4AF3-422C-8138-457968A8450D}" type="slidenum">
              <a:rPr lang="en-US"/>
              <a:pPr>
                <a:defRPr/>
              </a:pPr>
              <a:t>‹#›</a:t>
            </a:fld>
            <a:endParaRPr lang="en-US" dirty="0"/>
          </a:p>
        </p:txBody>
      </p:sp>
    </p:spTree>
    <p:extLst>
      <p:ext uri="{BB962C8B-B14F-4D97-AF65-F5344CB8AC3E}">
        <p14:creationId xmlns:p14="http://schemas.microsoft.com/office/powerpoint/2010/main" val="833369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B492AA7-D316-42D3-A7D5-F0CDE5C83C7B}" type="slidenum">
              <a:rPr lang="en-US"/>
              <a:pPr>
                <a:defRPr/>
              </a:pPr>
              <a:t>‹#›</a:t>
            </a:fld>
            <a:endParaRPr lang="en-US" dirty="0"/>
          </a:p>
        </p:txBody>
      </p:sp>
    </p:spTree>
    <p:extLst>
      <p:ext uri="{BB962C8B-B14F-4D97-AF65-F5344CB8AC3E}">
        <p14:creationId xmlns:p14="http://schemas.microsoft.com/office/powerpoint/2010/main" val="65781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318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AAC5CA8-0319-4B04-A111-449EDD8F94D7}" type="slidenum">
              <a:rPr lang="en-US"/>
              <a:pPr>
                <a:defRPr/>
              </a:pPr>
              <a:t>‹#›</a:t>
            </a:fld>
            <a:endParaRPr lang="en-US" dirty="0"/>
          </a:p>
        </p:txBody>
      </p:sp>
    </p:spTree>
    <p:extLst>
      <p:ext uri="{BB962C8B-B14F-4D97-AF65-F5344CB8AC3E}">
        <p14:creationId xmlns:p14="http://schemas.microsoft.com/office/powerpoint/2010/main" val="3413748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D04E2E-C4E1-4D44-B2DC-1B39CE2524BB}" type="slidenum">
              <a:rPr lang="en-US"/>
              <a:pPr>
                <a:defRPr/>
              </a:pPr>
              <a:t>‹#›</a:t>
            </a:fld>
            <a:endParaRPr lang="en-US" dirty="0"/>
          </a:p>
        </p:txBody>
      </p:sp>
    </p:spTree>
    <p:extLst>
      <p:ext uri="{BB962C8B-B14F-4D97-AF65-F5344CB8AC3E}">
        <p14:creationId xmlns:p14="http://schemas.microsoft.com/office/powerpoint/2010/main" val="4067722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063B86E-EE02-4309-AD56-535BFB454712}" type="slidenum">
              <a:rPr lang="en-US"/>
              <a:pPr>
                <a:defRPr/>
              </a:pPr>
              <a:t>‹#›</a:t>
            </a:fld>
            <a:endParaRPr lang="en-US" dirty="0"/>
          </a:p>
        </p:txBody>
      </p:sp>
    </p:spTree>
    <p:extLst>
      <p:ext uri="{BB962C8B-B14F-4D97-AF65-F5344CB8AC3E}">
        <p14:creationId xmlns:p14="http://schemas.microsoft.com/office/powerpoint/2010/main" val="406898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4539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910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398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7741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05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6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979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LTW_MT_L_3C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47800" y="265113"/>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33519B6-3333-456C-9E44-396089152C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rgbClr val="00386B"/>
          </a:solidFill>
          <a:latin typeface="+mj-lt"/>
          <a:ea typeface="+mj-ea"/>
          <a:cs typeface="+mj-cs"/>
        </a:defRPr>
      </a:lvl1pPr>
      <a:lvl2pPr algn="ctr" rtl="0" eaLnBrk="0" fontAlgn="base" hangingPunct="0">
        <a:spcBef>
          <a:spcPct val="0"/>
        </a:spcBef>
        <a:spcAft>
          <a:spcPct val="0"/>
        </a:spcAft>
        <a:defRPr sz="4400">
          <a:solidFill>
            <a:srgbClr val="00386B"/>
          </a:solidFill>
          <a:latin typeface="Arial" charset="0"/>
        </a:defRPr>
      </a:lvl2pPr>
      <a:lvl3pPr algn="ctr" rtl="0" eaLnBrk="0" fontAlgn="base" hangingPunct="0">
        <a:spcBef>
          <a:spcPct val="0"/>
        </a:spcBef>
        <a:spcAft>
          <a:spcPct val="0"/>
        </a:spcAft>
        <a:defRPr sz="4400">
          <a:solidFill>
            <a:srgbClr val="00386B"/>
          </a:solidFill>
          <a:latin typeface="Arial" charset="0"/>
        </a:defRPr>
      </a:lvl3pPr>
      <a:lvl4pPr algn="ctr" rtl="0" eaLnBrk="0" fontAlgn="base" hangingPunct="0">
        <a:spcBef>
          <a:spcPct val="0"/>
        </a:spcBef>
        <a:spcAft>
          <a:spcPct val="0"/>
        </a:spcAft>
        <a:defRPr sz="4400">
          <a:solidFill>
            <a:srgbClr val="00386B"/>
          </a:solidFill>
          <a:latin typeface="Arial" charset="0"/>
        </a:defRPr>
      </a:lvl4pPr>
      <a:lvl5pPr algn="ctr" rtl="0" eaLnBrk="0" fontAlgn="base" hangingPunct="0">
        <a:spcBef>
          <a:spcPct val="0"/>
        </a:spcBef>
        <a:spcAft>
          <a:spcPct val="0"/>
        </a:spcAft>
        <a:defRPr sz="4400">
          <a:solidFill>
            <a:srgbClr val="00386B"/>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3.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2.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15.xml"/><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5.bin"/><Relationship Id="rId4" Type="http://schemas.openxmlformats.org/officeDocument/2006/relationships/slide" Target="slide2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7.bin"/><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8.xml"/><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8.bin"/><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4.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slide" Target="slide16.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b="1" kern="0" dirty="0" smtClean="0">
                <a:solidFill>
                  <a:srgbClr val="002060"/>
                </a:solidFill>
                <a:cs typeface="Arial" panose="020B0604020202020204" pitchFamily="34" charset="0"/>
              </a:rPr>
              <a:t>Heat Loss and Gain</a:t>
            </a:r>
            <a:endParaRPr lang="en-US" b="1" kern="0" dirty="0">
              <a:solidFill>
                <a:srgbClr val="002060"/>
              </a:solidFill>
              <a:cs typeface="Arial" panose="020B0604020202020204" pitchFamily="34" charset="0"/>
            </a:endParaRPr>
          </a:p>
        </p:txBody>
      </p:sp>
      <p:pic>
        <p:nvPicPr>
          <p:cNvPr id="3075" name="Picture 4" descr="C:\Users\lsmith\Dropbox\2014-15 Curriculum Release\Notes\Logos\PLTW Logo Transparent.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59436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800" dirty="0" smtClean="0">
                <a:solidFill>
                  <a:schemeClr val="bg1">
                    <a:lumMod val="50000"/>
                  </a:schemeClr>
                </a:solidFill>
                <a:latin typeface="Arial" panose="020B0604020202020204" pitchFamily="34" charset="0"/>
                <a:cs typeface="Arial" panose="020B0604020202020204" pitchFamily="34" charset="0"/>
              </a:rPr>
              <a:t>© 2010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3077" name="Footer Placeholder 3"/>
          <p:cNvSpPr txBox="1">
            <a:spLocks/>
          </p:cNvSpPr>
          <p:nvPr/>
        </p:nvSpPr>
        <p:spPr bwMode="auto">
          <a:xfrm>
            <a:off x="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dirty="0">
                <a:solidFill>
                  <a:srgbClr val="7F7F7F"/>
                </a:solidFill>
              </a:rPr>
              <a:t>Civil Engineering and Architecture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System Design</a:t>
            </a:r>
            <a:endParaRPr lang="en-US" dirty="0"/>
          </a:p>
        </p:txBody>
      </p:sp>
      <p:sp>
        <p:nvSpPr>
          <p:cNvPr id="3" name="Content Placeholder 2"/>
          <p:cNvSpPr>
            <a:spLocks noGrp="1"/>
          </p:cNvSpPr>
          <p:nvPr>
            <p:ph idx="1"/>
          </p:nvPr>
        </p:nvSpPr>
        <p:spPr>
          <a:xfrm>
            <a:off x="2292263" y="1405641"/>
            <a:ext cx="6626267" cy="4682008"/>
          </a:xfrm>
        </p:spPr>
        <p:txBody>
          <a:bodyPr/>
          <a:lstStyle/>
          <a:p>
            <a:r>
              <a:rPr lang="en-US" sz="2800" dirty="0" smtClean="0"/>
              <a:t>In order to effectively heat a space, the heating system must provide at least as much thermal energy as is lost through heat transfer</a:t>
            </a:r>
            <a:r>
              <a:rPr lang="en-US" sz="2400" dirty="0" smtClean="0"/>
              <a:t>.</a:t>
            </a:r>
          </a:p>
          <a:p>
            <a:r>
              <a:rPr lang="en-US" sz="2800" dirty="0" smtClean="0"/>
              <a:t>It is desirable to minimize heat loss</a:t>
            </a:r>
          </a:p>
          <a:p>
            <a:pPr lvl="1"/>
            <a:r>
              <a:rPr lang="en-US" sz="2400" dirty="0" smtClean="0"/>
              <a:t>Minimize conductance through the thermal envelope</a:t>
            </a:r>
          </a:p>
          <a:p>
            <a:pPr lvl="2"/>
            <a:r>
              <a:rPr lang="en-US" sz="2000" dirty="0" smtClean="0"/>
              <a:t>Insulation with higher R-value</a:t>
            </a:r>
          </a:p>
          <a:p>
            <a:pPr lvl="2"/>
            <a:r>
              <a:rPr lang="en-US" sz="2000" dirty="0" smtClean="0"/>
              <a:t>Windows and skylights with lower U-factor</a:t>
            </a:r>
          </a:p>
          <a:p>
            <a:pPr lvl="1"/>
            <a:r>
              <a:rPr lang="en-US" sz="2400" dirty="0" smtClean="0"/>
              <a:t>Minimize convection</a:t>
            </a:r>
          </a:p>
          <a:p>
            <a:pPr lvl="2"/>
            <a:r>
              <a:rPr lang="en-US" sz="2000" dirty="0" smtClean="0"/>
              <a:t>Eliminate air leaks in building envelope</a:t>
            </a:r>
          </a:p>
          <a:p>
            <a:pPr lvl="1"/>
            <a:endParaRPr lang="en-US" dirty="0"/>
          </a:p>
        </p:txBody>
      </p:sp>
      <p:pic>
        <p:nvPicPr>
          <p:cNvPr id="6" name="Picture 3" descr="C:\Users\dcalvin\AppData\Local\Microsoft\Windows\Temporary Internet Files\Content.IE5\VD7UOP3R\3498468965_9df53065ee_z[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63" b="100000" l="24375" r="72500"/>
                    </a14:imgEffect>
                  </a14:imgLayer>
                </a14:imgProps>
              </a:ext>
              <a:ext uri="{28A0092B-C50C-407E-A947-70E740481C1C}">
                <a14:useLocalDpi xmlns:a14="http://schemas.microsoft.com/office/drawing/2010/main" val="0"/>
              </a:ext>
            </a:extLst>
          </a:blip>
          <a:srcRect l="22628" r="27534"/>
          <a:stretch/>
        </p:blipFill>
        <p:spPr bwMode="auto">
          <a:xfrm>
            <a:off x="338203" y="1065756"/>
            <a:ext cx="2179528" cy="561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34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19" y="781964"/>
            <a:ext cx="2990850"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Cooling System Design</a:t>
            </a:r>
            <a:endParaRPr lang="en-US" dirty="0"/>
          </a:p>
        </p:txBody>
      </p:sp>
      <p:sp>
        <p:nvSpPr>
          <p:cNvPr id="3" name="Content Placeholder 2"/>
          <p:cNvSpPr>
            <a:spLocks noGrp="1"/>
          </p:cNvSpPr>
          <p:nvPr>
            <p:ph idx="1"/>
          </p:nvPr>
        </p:nvSpPr>
        <p:spPr>
          <a:xfrm>
            <a:off x="1916482" y="1405640"/>
            <a:ext cx="6989523" cy="5020212"/>
          </a:xfrm>
        </p:spPr>
        <p:txBody>
          <a:bodyPr/>
          <a:lstStyle/>
          <a:p>
            <a:r>
              <a:rPr lang="en-US" sz="2800" dirty="0" smtClean="0"/>
              <a:t>In order to effectively cool a space, the cooling system must remove at least as much thermal energy as is added through heat transfer</a:t>
            </a:r>
            <a:r>
              <a:rPr lang="en-US" sz="2400" dirty="0" smtClean="0"/>
              <a:t>.</a:t>
            </a:r>
          </a:p>
          <a:p>
            <a:r>
              <a:rPr lang="en-US" sz="2400" dirty="0" smtClean="0"/>
              <a:t>Additional thermal loads for cooling</a:t>
            </a:r>
          </a:p>
          <a:p>
            <a:pPr lvl="1" eaLnBrk="1" hangingPunct="1"/>
            <a:r>
              <a:rPr lang="en-US" altLang="en-US" sz="2000" i="1" dirty="0"/>
              <a:t>Solar</a:t>
            </a:r>
            <a:r>
              <a:rPr lang="en-US" altLang="en-US" sz="2000" dirty="0"/>
              <a:t> </a:t>
            </a:r>
            <a:r>
              <a:rPr lang="en-US" altLang="en-US" sz="2000" dirty="0" smtClean="0"/>
              <a:t>radiant heat </a:t>
            </a:r>
            <a:r>
              <a:rPr lang="en-US" altLang="en-US" sz="2000" dirty="0"/>
              <a:t>gain through </a:t>
            </a:r>
            <a:r>
              <a:rPr lang="en-US" altLang="en-US" sz="2000" dirty="0" smtClean="0"/>
              <a:t>windows</a:t>
            </a:r>
            <a:endParaRPr lang="en-US" altLang="en-US" sz="2000" dirty="0"/>
          </a:p>
          <a:p>
            <a:pPr lvl="1" eaLnBrk="1" hangingPunct="1"/>
            <a:r>
              <a:rPr lang="en-US" altLang="en-US" sz="2000" i="1" dirty="0"/>
              <a:t>Occupant</a:t>
            </a:r>
            <a:r>
              <a:rPr lang="en-US" altLang="en-US" sz="2000" dirty="0"/>
              <a:t> heat gain is about 250 Btu/h per occupant, or up to 715 Btu/h if occupant is exercising</a:t>
            </a:r>
          </a:p>
          <a:p>
            <a:pPr lvl="1" eaLnBrk="1" hangingPunct="1"/>
            <a:r>
              <a:rPr lang="en-US" altLang="en-US" sz="2000" i="1" dirty="0" smtClean="0"/>
              <a:t>Equipment</a:t>
            </a:r>
            <a:r>
              <a:rPr lang="en-US" altLang="en-US" sz="2000" dirty="0" smtClean="0"/>
              <a:t> heat </a:t>
            </a:r>
            <a:r>
              <a:rPr lang="en-US" altLang="en-US" sz="2000" dirty="0"/>
              <a:t>gain from </a:t>
            </a:r>
            <a:r>
              <a:rPr lang="en-US" altLang="en-US" sz="2000" i="1" dirty="0"/>
              <a:t>equipment</a:t>
            </a:r>
            <a:r>
              <a:rPr lang="en-US" altLang="en-US" sz="2000" dirty="0"/>
              <a:t> such as computers, coffee makers, etc.</a:t>
            </a:r>
          </a:p>
          <a:p>
            <a:pPr lvl="1" eaLnBrk="1" hangingPunct="1"/>
            <a:r>
              <a:rPr lang="en-US" altLang="en-US" sz="2000" i="1" dirty="0"/>
              <a:t>Lighting</a:t>
            </a:r>
            <a:r>
              <a:rPr lang="en-US" altLang="en-US" sz="2000" dirty="0"/>
              <a:t> heat gain</a:t>
            </a:r>
          </a:p>
          <a:p>
            <a:pPr lvl="1"/>
            <a:endParaRPr lang="en-US" dirty="0"/>
          </a:p>
        </p:txBody>
      </p:sp>
    </p:spTree>
    <p:extLst>
      <p:ext uri="{BB962C8B-B14F-4D97-AF65-F5344CB8AC3E}">
        <p14:creationId xmlns:p14="http://schemas.microsoft.com/office/powerpoint/2010/main" val="1062129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British Thermal Unit (Btu)</a:t>
            </a:r>
          </a:p>
        </p:txBody>
      </p:sp>
      <p:sp>
        <p:nvSpPr>
          <p:cNvPr id="12291" name="Rectangle 3"/>
          <p:cNvSpPr>
            <a:spLocks noGrp="1" noChangeArrowheads="1"/>
          </p:cNvSpPr>
          <p:nvPr>
            <p:ph type="body" idx="1"/>
          </p:nvPr>
        </p:nvSpPr>
        <p:spPr>
          <a:xfrm>
            <a:off x="457200" y="1600200"/>
            <a:ext cx="8229600" cy="2438400"/>
          </a:xfrm>
        </p:spPr>
        <p:txBody>
          <a:bodyPr/>
          <a:lstStyle/>
          <a:p>
            <a:pPr eaLnBrk="1" hangingPunct="1"/>
            <a:r>
              <a:rPr lang="en-US" altLang="en-US" dirty="0" smtClean="0"/>
              <a:t>Unit of energy used in the United States</a:t>
            </a:r>
          </a:p>
          <a:p>
            <a:pPr eaLnBrk="1" hangingPunct="1"/>
            <a:r>
              <a:rPr lang="en-US" altLang="en-US" dirty="0" smtClean="0"/>
              <a:t>A Btu is defined as the amount of heat required to raise the temperature of one pound of water by one degree </a:t>
            </a:r>
            <a:r>
              <a:rPr lang="en-US" altLang="en-US" dirty="0" smtClean="0">
                <a:solidFill>
                  <a:srgbClr val="CC0000"/>
                </a:solidFill>
              </a:rPr>
              <a:t>Fahrenheit</a:t>
            </a:r>
          </a:p>
          <a:p>
            <a:pPr eaLnBrk="1" hangingPunct="1">
              <a:buFontTx/>
              <a:buNone/>
            </a:pPr>
            <a:endParaRPr lang="en-US" altLang="en-US" dirty="0" smtClean="0">
              <a:solidFill>
                <a:srgbClr val="CC0000"/>
              </a:solidFill>
            </a:endParaRPr>
          </a:p>
        </p:txBody>
      </p:sp>
      <p:sp>
        <p:nvSpPr>
          <p:cNvPr id="12292" name="Text Box 4"/>
          <p:cNvSpPr txBox="1">
            <a:spLocks noChangeArrowheads="1"/>
          </p:cNvSpPr>
          <p:nvPr/>
        </p:nvSpPr>
        <p:spPr bwMode="auto">
          <a:xfrm>
            <a:off x="1066800" y="4724400"/>
            <a:ext cx="441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t>One Btu is about the amount of energy produced by a burning match.</a:t>
            </a:r>
          </a:p>
        </p:txBody>
      </p:sp>
      <p:pic>
        <p:nvPicPr>
          <p:cNvPr id="12293" name="Picture 5" descr="MPj030934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38600"/>
            <a:ext cx="1482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British Thermal Unit (Btu)</a:t>
            </a:r>
          </a:p>
        </p:txBody>
      </p:sp>
      <p:sp>
        <p:nvSpPr>
          <p:cNvPr id="13315" name="Rectangle 3"/>
          <p:cNvSpPr>
            <a:spLocks noGrp="1" noChangeArrowheads="1"/>
          </p:cNvSpPr>
          <p:nvPr>
            <p:ph type="body" idx="1"/>
          </p:nvPr>
        </p:nvSpPr>
        <p:spPr>
          <a:xfrm>
            <a:off x="457200" y="1600200"/>
            <a:ext cx="6330847" cy="4525963"/>
          </a:xfrm>
        </p:spPr>
        <p:txBody>
          <a:bodyPr/>
          <a:lstStyle/>
          <a:p>
            <a:pPr eaLnBrk="1" hangingPunct="1">
              <a:buClr>
                <a:schemeClr val="tx1"/>
              </a:buClr>
            </a:pPr>
            <a:r>
              <a:rPr lang="en-US" altLang="en-US" b="1" dirty="0" smtClean="0">
                <a:solidFill>
                  <a:srgbClr val="CC0000"/>
                </a:solidFill>
              </a:rPr>
              <a:t>Fahrenheit</a:t>
            </a:r>
            <a:r>
              <a:rPr lang="en-US" altLang="en-US" dirty="0" smtClean="0"/>
              <a:t> is a common temperature scale used by engineers in heating, ventilation, and air conditioning (HVAC).</a:t>
            </a:r>
          </a:p>
          <a:p>
            <a:pPr eaLnBrk="1" hangingPunct="1"/>
            <a:r>
              <a:rPr lang="en-US" altLang="en-US" dirty="0" smtClean="0"/>
              <a:t>Btu/h is a way of measuring the heating power of a system such as a furnace, hot water heater, or a barbecue grill.</a:t>
            </a:r>
          </a:p>
          <a:p>
            <a:pPr eaLnBrk="1" hangingPunct="1"/>
            <a:endParaRPr lang="en-US" altLang="en-US" dirty="0" smtClean="0"/>
          </a:p>
        </p:txBody>
      </p:sp>
      <p:pic>
        <p:nvPicPr>
          <p:cNvPr id="13317" name="Picture 5" descr="MCj041229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6533" y="4297680"/>
            <a:ext cx="195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22" descr="C:\Users\dcalvin\AppData\Local\Microsoft\Windows\Temporary Internet Files\Content.IE5\TL1Y1149\446381112-water_heat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740" y="1879601"/>
            <a:ext cx="1527386" cy="1875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1143000"/>
          </a:xfrm>
        </p:spPr>
        <p:txBody>
          <a:bodyPr/>
          <a:lstStyle/>
          <a:p>
            <a:pPr eaLnBrk="1" hangingPunct="1"/>
            <a:r>
              <a:rPr lang="en-US" altLang="en-US" dirty="0" smtClean="0"/>
              <a:t>British Thermal Unit (Btu)</a:t>
            </a:r>
          </a:p>
        </p:txBody>
      </p:sp>
      <p:sp>
        <p:nvSpPr>
          <p:cNvPr id="14339" name="Rectangle 3"/>
          <p:cNvSpPr>
            <a:spLocks noGrp="1" noChangeArrowheads="1"/>
          </p:cNvSpPr>
          <p:nvPr>
            <p:ph type="body" idx="1"/>
          </p:nvPr>
        </p:nvSpPr>
        <p:spPr>
          <a:xfrm>
            <a:off x="457200" y="1274763"/>
            <a:ext cx="8229600" cy="4525962"/>
          </a:xfrm>
        </p:spPr>
        <p:txBody>
          <a:bodyPr/>
          <a:lstStyle/>
          <a:p>
            <a:pPr eaLnBrk="1" hangingPunct="1"/>
            <a:r>
              <a:rPr lang="en-US" altLang="en-US" dirty="0" smtClean="0"/>
              <a:t>1 </a:t>
            </a:r>
            <a:r>
              <a:rPr lang="en-US" altLang="en-US" dirty="0" smtClean="0">
                <a:solidFill>
                  <a:srgbClr val="CC0000"/>
                </a:solidFill>
              </a:rPr>
              <a:t>watt </a:t>
            </a:r>
            <a:r>
              <a:rPr lang="en-US" altLang="en-US" dirty="0" smtClean="0"/>
              <a:t>is approximately 3.4</a:t>
            </a:r>
          </a:p>
          <a:p>
            <a:pPr eaLnBrk="1" hangingPunct="1"/>
            <a:r>
              <a:rPr lang="en-US" altLang="en-US" dirty="0" smtClean="0"/>
              <a:t>12,000      is referred to as a ton in most North American air conditioning applications</a:t>
            </a:r>
          </a:p>
        </p:txBody>
      </p:sp>
      <p:pic>
        <p:nvPicPr>
          <p:cNvPr id="14340" name="Picture 4" descr="MCj041231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552" y="4572000"/>
            <a:ext cx="18161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2" name="Object 4"/>
          <p:cNvGraphicFramePr>
            <a:graphicFrameLocks noChangeAspect="1"/>
          </p:cNvGraphicFramePr>
          <p:nvPr/>
        </p:nvGraphicFramePr>
        <p:xfrm>
          <a:off x="5730875" y="1220788"/>
          <a:ext cx="509588" cy="708025"/>
        </p:xfrm>
        <a:graphic>
          <a:graphicData uri="http://schemas.openxmlformats.org/presentationml/2006/ole">
            <mc:AlternateContent xmlns:mc="http://schemas.openxmlformats.org/markup-compatibility/2006">
              <mc:Choice xmlns:v="urn:schemas-microsoft-com:vml" Requires="v">
                <p:oleObj spid="_x0000_s14391" name="Equation" r:id="rId5" imgW="291847" imgH="406048" progId="">
                  <p:embed/>
                </p:oleObj>
              </mc:Choice>
              <mc:Fallback>
                <p:oleObj name="Equation" r:id="rId5" imgW="291847" imgH="406048"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0875" y="1220788"/>
                        <a:ext cx="509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3" name="Object 2"/>
          <p:cNvGraphicFramePr>
            <a:graphicFrameLocks noChangeAspect="1"/>
          </p:cNvGraphicFramePr>
          <p:nvPr/>
        </p:nvGraphicFramePr>
        <p:xfrm>
          <a:off x="2193925" y="1812925"/>
          <a:ext cx="509588" cy="708025"/>
        </p:xfrm>
        <a:graphic>
          <a:graphicData uri="http://schemas.openxmlformats.org/presentationml/2006/ole">
            <mc:AlternateContent xmlns:mc="http://schemas.openxmlformats.org/markup-compatibility/2006">
              <mc:Choice xmlns:v="urn:schemas-microsoft-com:vml" Requires="v">
                <p:oleObj spid="_x0000_s14392" name="Equation" r:id="rId7" imgW="291847" imgH="406048" progId="">
                  <p:embed/>
                </p:oleObj>
              </mc:Choice>
              <mc:Fallback>
                <p:oleObj name="Equation" r:id="rId7" imgW="291847" imgH="406048"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3925" y="1812925"/>
                        <a:ext cx="509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64"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4731" y="3544414"/>
            <a:ext cx="299085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57200" y="1801813"/>
            <a:ext cx="8229600" cy="4291012"/>
          </a:xfrm>
        </p:spPr>
        <p:txBody>
          <a:bodyPr/>
          <a:lstStyle/>
          <a:p>
            <a:pPr eaLnBrk="1" hangingPunct="1">
              <a:lnSpc>
                <a:spcPct val="90000"/>
              </a:lnSpc>
              <a:buFontTx/>
              <a:buNone/>
            </a:pPr>
            <a:r>
              <a:rPr lang="en-US" altLang="en-US" sz="2400" dirty="0" smtClean="0">
                <a:solidFill>
                  <a:srgbClr val="0000FF"/>
                </a:solidFill>
              </a:rPr>
              <a:t>R-Value:</a:t>
            </a:r>
            <a:r>
              <a:rPr lang="en-US" altLang="en-US" sz="2400" dirty="0" smtClean="0">
                <a:solidFill>
                  <a:schemeClr val="accent2"/>
                </a:solidFill>
              </a:rPr>
              <a:t> </a:t>
            </a:r>
            <a:r>
              <a:rPr lang="en-US" altLang="en-US" sz="2400" dirty="0" smtClean="0"/>
              <a:t>The measurement of thermal </a:t>
            </a:r>
            <a:r>
              <a:rPr lang="en-US" altLang="en-US" sz="2400" i="1" dirty="0" smtClean="0"/>
              <a:t>resistance</a:t>
            </a:r>
            <a:r>
              <a:rPr lang="en-US" altLang="en-US" sz="2400" dirty="0" smtClean="0"/>
              <a:t> used to indicate the effectiveness of insulation. </a:t>
            </a:r>
          </a:p>
          <a:p>
            <a:pPr eaLnBrk="1" hangingPunct="1">
              <a:lnSpc>
                <a:spcPct val="90000"/>
              </a:lnSpc>
              <a:buFontTx/>
              <a:buNone/>
            </a:pPr>
            <a:r>
              <a:rPr lang="en-US" altLang="en-US" sz="2400" dirty="0" smtClean="0"/>
              <a:t>		</a:t>
            </a:r>
          </a:p>
          <a:p>
            <a:pPr lvl="2" eaLnBrk="1" hangingPunct="1">
              <a:lnSpc>
                <a:spcPct val="90000"/>
              </a:lnSpc>
              <a:buFontTx/>
              <a:buNone/>
            </a:pPr>
            <a:r>
              <a:rPr lang="en-US" altLang="en-US" dirty="0" smtClean="0"/>
              <a:t>Units: </a:t>
            </a:r>
            <a:endParaRPr lang="en-US" altLang="en-US" dirty="0" smtClean="0">
              <a:solidFill>
                <a:schemeClr val="accent2"/>
              </a:solidFill>
            </a:endParaRPr>
          </a:p>
          <a:p>
            <a:pPr eaLnBrk="1" hangingPunct="1">
              <a:lnSpc>
                <a:spcPct val="90000"/>
              </a:lnSpc>
              <a:buFontTx/>
              <a:buNone/>
            </a:pPr>
            <a:r>
              <a:rPr lang="en-US" altLang="en-US" sz="2400" dirty="0" smtClean="0"/>
              <a:t>	</a:t>
            </a:r>
            <a:endParaRPr lang="en-US" altLang="en-US" sz="2400" dirty="0" smtClean="0">
              <a:solidFill>
                <a:srgbClr val="0000FF"/>
              </a:solidFill>
            </a:endParaRPr>
          </a:p>
          <a:p>
            <a:pPr eaLnBrk="1" hangingPunct="1">
              <a:lnSpc>
                <a:spcPct val="90000"/>
              </a:lnSpc>
              <a:buFontTx/>
              <a:buNone/>
            </a:pPr>
            <a:r>
              <a:rPr lang="en-US" altLang="en-US" sz="2400" dirty="0" smtClean="0">
                <a:solidFill>
                  <a:srgbClr val="0000FF"/>
                </a:solidFill>
              </a:rPr>
              <a:t>U-Factor (coefficient of heat conductivity):</a:t>
            </a:r>
          </a:p>
          <a:p>
            <a:pPr eaLnBrk="1" hangingPunct="1">
              <a:lnSpc>
                <a:spcPct val="90000"/>
              </a:lnSpc>
              <a:buFontTx/>
              <a:buNone/>
            </a:pPr>
            <a:r>
              <a:rPr lang="en-US" altLang="en-US" sz="2400" dirty="0" smtClean="0"/>
              <a:t>   	The measure of the </a:t>
            </a:r>
            <a:r>
              <a:rPr lang="en-US" altLang="en-US" sz="2400" i="1" dirty="0" smtClean="0"/>
              <a:t>flow of transmittance</a:t>
            </a:r>
            <a:r>
              <a:rPr lang="en-US" altLang="en-US" sz="2400" dirty="0" smtClean="0"/>
              <a:t> through a material given a difference in temperature on either side.</a:t>
            </a:r>
          </a:p>
          <a:p>
            <a:pPr eaLnBrk="1" hangingPunct="1">
              <a:lnSpc>
                <a:spcPct val="90000"/>
              </a:lnSpc>
              <a:buFontTx/>
              <a:buNone/>
            </a:pPr>
            <a:r>
              <a:rPr lang="en-US" altLang="en-US" sz="2400" dirty="0" smtClean="0"/>
              <a:t>		</a:t>
            </a:r>
          </a:p>
          <a:p>
            <a:pPr lvl="2" eaLnBrk="1" hangingPunct="1">
              <a:lnSpc>
                <a:spcPct val="90000"/>
              </a:lnSpc>
              <a:buFontTx/>
              <a:buNone/>
            </a:pPr>
            <a:r>
              <a:rPr lang="en-US" altLang="en-US" dirty="0" smtClean="0"/>
              <a:t>Units: </a:t>
            </a:r>
            <a:r>
              <a:rPr lang="en-US" altLang="en-US" sz="1600" dirty="0" smtClean="0"/>
              <a:t>				</a:t>
            </a:r>
            <a:r>
              <a:rPr lang="en-US" altLang="en-US" dirty="0" smtClean="0"/>
              <a:t>Note that </a:t>
            </a:r>
            <a:r>
              <a:rPr lang="en-US" altLang="en-US" b="1" dirty="0" smtClean="0"/>
              <a:t>R</a:t>
            </a:r>
            <a:r>
              <a:rPr lang="en-US" altLang="en-US" dirty="0" smtClean="0"/>
              <a:t> = </a:t>
            </a:r>
            <a:r>
              <a:rPr lang="en-US" altLang="en-US" b="1" dirty="0" smtClean="0"/>
              <a:t>1/U</a:t>
            </a:r>
          </a:p>
          <a:p>
            <a:pPr eaLnBrk="1" hangingPunct="1">
              <a:lnSpc>
                <a:spcPct val="90000"/>
              </a:lnSpc>
              <a:buFontTx/>
              <a:buNone/>
            </a:pPr>
            <a:endParaRPr lang="en-US" altLang="en-US" sz="2400" dirty="0" smtClean="0"/>
          </a:p>
          <a:p>
            <a:pPr eaLnBrk="1" hangingPunct="1">
              <a:lnSpc>
                <a:spcPct val="90000"/>
              </a:lnSpc>
            </a:pPr>
            <a:endParaRPr lang="en-US" altLang="en-US" sz="2400" dirty="0" smtClean="0"/>
          </a:p>
        </p:txBody>
      </p:sp>
      <p:graphicFrame>
        <p:nvGraphicFramePr>
          <p:cNvPr id="15363" name="Object 3"/>
          <p:cNvGraphicFramePr>
            <a:graphicFrameLocks noChangeAspect="1"/>
          </p:cNvGraphicFramePr>
          <p:nvPr/>
        </p:nvGraphicFramePr>
        <p:xfrm>
          <a:off x="2373313" y="2538413"/>
          <a:ext cx="1606550" cy="1012825"/>
        </p:xfrm>
        <a:graphic>
          <a:graphicData uri="http://schemas.openxmlformats.org/presentationml/2006/ole">
            <mc:AlternateContent xmlns:mc="http://schemas.openxmlformats.org/markup-compatibility/2006">
              <mc:Choice xmlns:v="urn:schemas-microsoft-com:vml" Requires="v">
                <p:oleObj spid="_x0000_s15414" name="Equation" r:id="rId4" imgW="685800" imgH="431800" progId="">
                  <p:embed/>
                </p:oleObj>
              </mc:Choice>
              <mc:Fallback>
                <p:oleObj name="Equation" r:id="rId4" imgW="685800" imgH="4318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3313" y="2538413"/>
                        <a:ext cx="16065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4" name="Object 4"/>
          <p:cNvGraphicFramePr>
            <a:graphicFrameLocks noChangeAspect="1"/>
          </p:cNvGraphicFramePr>
          <p:nvPr/>
        </p:nvGraphicFramePr>
        <p:xfrm>
          <a:off x="2411413" y="5045075"/>
          <a:ext cx="1492250" cy="911225"/>
        </p:xfrm>
        <a:graphic>
          <a:graphicData uri="http://schemas.openxmlformats.org/presentationml/2006/ole">
            <mc:AlternateContent xmlns:mc="http://schemas.openxmlformats.org/markup-compatibility/2006">
              <mc:Choice xmlns:v="urn:schemas-microsoft-com:vml" Requires="v">
                <p:oleObj spid="_x0000_s15415" name="Equation" r:id="rId6" imgW="685800" imgH="419100" progId="">
                  <p:embed/>
                </p:oleObj>
              </mc:Choice>
              <mc:Fallback>
                <p:oleObj name="Equation" r:id="rId6" imgW="685800" imgH="41910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413" y="5045075"/>
                        <a:ext cx="14922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Rectangle 6"/>
          <p:cNvSpPr>
            <a:spLocks noGrp="1" noChangeArrowheads="1"/>
          </p:cNvSpPr>
          <p:nvPr>
            <p:ph type="title"/>
          </p:nvPr>
        </p:nvSpPr>
        <p:spPr>
          <a:xfrm>
            <a:off x="457200" y="393700"/>
            <a:ext cx="8229600" cy="1143000"/>
          </a:xfrm>
        </p:spPr>
        <p:txBody>
          <a:bodyPr/>
          <a:lstStyle/>
          <a:p>
            <a:pPr eaLnBrk="1" hangingPunct="1"/>
            <a:r>
              <a:rPr lang="en-US" altLang="en-US" dirty="0" smtClean="0"/>
              <a:t>British Thermal Unit (Btu)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smtClean="0"/>
              <a:t>Formula for Heat Load</a:t>
            </a:r>
          </a:p>
        </p:txBody>
      </p:sp>
      <p:sp>
        <p:nvSpPr>
          <p:cNvPr id="16387" name="Rectangle 3"/>
          <p:cNvSpPr>
            <a:spLocks noGrp="1" noChangeArrowheads="1"/>
          </p:cNvSpPr>
          <p:nvPr>
            <p:ph type="body" idx="1"/>
          </p:nvPr>
        </p:nvSpPr>
        <p:spPr>
          <a:xfrm>
            <a:off x="457200" y="1271588"/>
            <a:ext cx="8229600" cy="4525962"/>
          </a:xfrm>
        </p:spPr>
        <p:txBody>
          <a:bodyPr/>
          <a:lstStyle/>
          <a:p>
            <a:pPr eaLnBrk="1" hangingPunct="1"/>
            <a:endParaRPr lang="en-US" altLang="en-US" sz="2800" b="1" u="sng" dirty="0" smtClean="0"/>
          </a:p>
          <a:p>
            <a:pPr algn="ctr" eaLnBrk="1" hangingPunct="1">
              <a:buFontTx/>
              <a:buNone/>
            </a:pPr>
            <a:r>
              <a:rPr lang="en-US" altLang="en-US" b="1" dirty="0" smtClean="0"/>
              <a:t>Q' = AU </a:t>
            </a:r>
            <a:r>
              <a:rPr lang="en-US" altLang="en-US" b="1" dirty="0" smtClean="0">
                <a:sym typeface="Symbol" pitchFamily="18" charset="2"/>
              </a:rPr>
              <a:t></a:t>
            </a:r>
            <a:r>
              <a:rPr lang="en-US" altLang="en-US" b="1" dirty="0" smtClean="0"/>
              <a:t>T</a:t>
            </a:r>
            <a:r>
              <a:rPr lang="en-US" altLang="en-US" sz="2800" dirty="0" smtClean="0"/>
              <a:t> </a:t>
            </a:r>
          </a:p>
          <a:p>
            <a:pPr eaLnBrk="1" hangingPunct="1">
              <a:spcBef>
                <a:spcPts val="1200"/>
              </a:spcBef>
              <a:buFontTx/>
              <a:buNone/>
            </a:pPr>
            <a:r>
              <a:rPr lang="en-US" altLang="en-US" sz="2800" dirty="0" smtClean="0"/>
              <a:t>Where </a:t>
            </a:r>
            <a:r>
              <a:rPr lang="en-US" altLang="en-US" sz="2800" b="1" dirty="0" smtClean="0"/>
              <a:t>Q'</a:t>
            </a:r>
            <a:r>
              <a:rPr lang="en-US" altLang="en-US" sz="2800" dirty="0" smtClean="0"/>
              <a:t> = Total cooling/heating load in</a:t>
            </a:r>
          </a:p>
          <a:p>
            <a:pPr eaLnBrk="1" hangingPunct="1">
              <a:spcBef>
                <a:spcPts val="1200"/>
              </a:spcBef>
              <a:buFontTx/>
              <a:buNone/>
            </a:pPr>
            <a:r>
              <a:rPr lang="en-US" altLang="en-US" sz="2800" b="1" dirty="0" smtClean="0"/>
              <a:t>		   A</a:t>
            </a:r>
            <a:r>
              <a:rPr lang="en-US" altLang="en-US" sz="2800" dirty="0" smtClean="0"/>
              <a:t> = Area under investigation in ft</a:t>
            </a:r>
            <a:r>
              <a:rPr lang="en-US" altLang="en-US" sz="2800" baseline="30000" dirty="0" smtClean="0"/>
              <a:t>2</a:t>
            </a:r>
            <a:r>
              <a:rPr lang="en-US" altLang="en-US" sz="2800" dirty="0" smtClean="0"/>
              <a:t> </a:t>
            </a:r>
          </a:p>
          <a:p>
            <a:pPr eaLnBrk="1" hangingPunct="1">
              <a:spcBef>
                <a:spcPts val="1200"/>
              </a:spcBef>
              <a:buFontTx/>
              <a:buNone/>
            </a:pPr>
            <a:r>
              <a:rPr lang="en-US" altLang="en-US" sz="2800" b="1" dirty="0" smtClean="0"/>
              <a:t>		   U</a:t>
            </a:r>
            <a:r>
              <a:rPr lang="en-US" altLang="en-US" sz="2800" dirty="0" smtClean="0"/>
              <a:t> = Coefficient of heat conductivity in</a:t>
            </a:r>
          </a:p>
          <a:p>
            <a:pPr eaLnBrk="1" hangingPunct="1">
              <a:spcBef>
                <a:spcPts val="1200"/>
              </a:spcBef>
              <a:buFontTx/>
              <a:buNone/>
            </a:pPr>
            <a:r>
              <a:rPr lang="en-US" altLang="en-US" sz="2800" b="1" dirty="0" smtClean="0">
                <a:sym typeface="Symbol" pitchFamily="18" charset="2"/>
              </a:rPr>
              <a:t>		  </a:t>
            </a:r>
            <a:r>
              <a:rPr lang="en-US" altLang="en-US" sz="2800" b="1" dirty="0" smtClean="0"/>
              <a:t>T</a:t>
            </a:r>
            <a:r>
              <a:rPr lang="en-US" altLang="en-US" sz="2800" dirty="0" smtClean="0"/>
              <a:t> = Difference in temperature between 		outside and inside conditions in °F</a:t>
            </a:r>
          </a:p>
        </p:txBody>
      </p:sp>
      <p:sp>
        <p:nvSpPr>
          <p:cNvPr id="16388" name="TextBox 8">
            <a:hlinkClick r:id="rId4" action="ppaction://hlinksldjump"/>
          </p:cNvPr>
          <p:cNvSpPr txBox="1">
            <a:spLocks noChangeArrowheads="1"/>
          </p:cNvSpPr>
          <p:nvPr/>
        </p:nvSpPr>
        <p:spPr bwMode="auto">
          <a:xfrm>
            <a:off x="7607300" y="5230813"/>
            <a:ext cx="1354138" cy="922337"/>
          </a:xfrm>
          <a:prstGeom prst="rect">
            <a:avLst/>
          </a:prstGeom>
          <a:solidFill>
            <a:schemeClr val="accent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Click here to return to calculation</a:t>
            </a:r>
          </a:p>
        </p:txBody>
      </p:sp>
      <p:graphicFrame>
        <p:nvGraphicFramePr>
          <p:cNvPr id="16389" name="Object 4"/>
          <p:cNvGraphicFramePr>
            <a:graphicFrameLocks noChangeAspect="1"/>
          </p:cNvGraphicFramePr>
          <p:nvPr/>
        </p:nvGraphicFramePr>
        <p:xfrm>
          <a:off x="7708900" y="3330575"/>
          <a:ext cx="1195388" cy="730250"/>
        </p:xfrm>
        <a:graphic>
          <a:graphicData uri="http://schemas.openxmlformats.org/presentationml/2006/ole">
            <mc:AlternateContent xmlns:mc="http://schemas.openxmlformats.org/markup-compatibility/2006">
              <mc:Choice xmlns:v="urn:schemas-microsoft-com:vml" Requires="v">
                <p:oleObj spid="_x0000_s16439" name="Equation" r:id="rId5" imgW="685800" imgH="419100" progId="">
                  <p:embed/>
                </p:oleObj>
              </mc:Choice>
              <mc:Fallback>
                <p:oleObj name="Equation" r:id="rId5" imgW="685800" imgH="41910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8900" y="3330575"/>
                        <a:ext cx="11953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0" name="Object 2"/>
          <p:cNvGraphicFramePr>
            <a:graphicFrameLocks noChangeAspect="1"/>
          </p:cNvGraphicFramePr>
          <p:nvPr/>
        </p:nvGraphicFramePr>
        <p:xfrm>
          <a:off x="6913563" y="2216150"/>
          <a:ext cx="509587" cy="708025"/>
        </p:xfrm>
        <a:graphic>
          <a:graphicData uri="http://schemas.openxmlformats.org/presentationml/2006/ole">
            <mc:AlternateContent xmlns:mc="http://schemas.openxmlformats.org/markup-compatibility/2006">
              <mc:Choice xmlns:v="urn:schemas-microsoft-com:vml" Requires="v">
                <p:oleObj spid="_x0000_s16440" name="Equation" r:id="rId7" imgW="291847" imgH="406048" progId="">
                  <p:embed/>
                </p:oleObj>
              </mc:Choice>
              <mc:Fallback>
                <p:oleObj name="Equation" r:id="rId7" imgW="291847" imgH="406048" progId="">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3563" y="2216150"/>
                        <a:ext cx="509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Heat Loss Through a Wall</a:t>
            </a:r>
          </a:p>
        </p:txBody>
      </p:sp>
      <p:sp>
        <p:nvSpPr>
          <p:cNvPr id="17411" name="Rectangle 3"/>
          <p:cNvSpPr>
            <a:spLocks noGrp="1" noChangeArrowheads="1"/>
          </p:cNvSpPr>
          <p:nvPr>
            <p:ph type="body" idx="1"/>
          </p:nvPr>
        </p:nvSpPr>
        <p:spPr>
          <a:xfrm>
            <a:off x="4141788" y="2209800"/>
            <a:ext cx="4805362" cy="2819400"/>
          </a:xfrm>
        </p:spPr>
        <p:txBody>
          <a:bodyPr/>
          <a:lstStyle/>
          <a:p>
            <a:pPr eaLnBrk="1" hangingPunct="1">
              <a:buFontTx/>
              <a:buNone/>
            </a:pPr>
            <a:r>
              <a:rPr lang="en-US" altLang="en-US" sz="2800" dirty="0" smtClean="0"/>
              <a:t>No windows or doors</a:t>
            </a:r>
          </a:p>
          <a:p>
            <a:pPr eaLnBrk="1" hangingPunct="1">
              <a:buFontTx/>
              <a:buNone/>
            </a:pPr>
            <a:r>
              <a:rPr lang="en-US" altLang="en-US" sz="2800" dirty="0" smtClean="0"/>
              <a:t>Height = 8 ft</a:t>
            </a:r>
          </a:p>
          <a:p>
            <a:pPr eaLnBrk="1" hangingPunct="1">
              <a:buFontTx/>
              <a:buNone/>
            </a:pPr>
            <a:r>
              <a:rPr lang="en-US" altLang="en-US" sz="2800" dirty="0" smtClean="0"/>
              <a:t>Length = 12 ft</a:t>
            </a:r>
          </a:p>
          <a:p>
            <a:pPr eaLnBrk="1" hangingPunct="1">
              <a:buFontTx/>
              <a:buNone/>
            </a:pPr>
            <a:r>
              <a:rPr lang="en-US" altLang="en-US" sz="2800" dirty="0" smtClean="0"/>
              <a:t>Area = 8 ft x 12 ft = 96 ft</a:t>
            </a:r>
            <a:r>
              <a:rPr lang="en-US" altLang="en-US" sz="2800" baseline="30000" dirty="0" smtClean="0"/>
              <a:t>2</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40147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lstStyle/>
          <a:p>
            <a:pPr eaLnBrk="1" hangingPunct="1"/>
            <a:r>
              <a:rPr lang="en-US" altLang="en-US" dirty="0" smtClean="0"/>
              <a:t>Wall R-Value</a:t>
            </a: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317" y="1676400"/>
            <a:ext cx="281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695325" y="1614488"/>
            <a:ext cx="396240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t>Outside Air Film	</a:t>
            </a:r>
            <a:r>
              <a:rPr lang="en-US" altLang="en-US" sz="1800" dirty="0">
                <a:solidFill>
                  <a:srgbClr val="C00000"/>
                </a:solidFill>
              </a:rPr>
              <a:t>neglect</a:t>
            </a:r>
          </a:p>
          <a:p>
            <a:pPr eaLnBrk="1" hangingPunct="1">
              <a:spcBef>
                <a:spcPct val="50000"/>
              </a:spcBef>
              <a:buFontTx/>
              <a:buNone/>
            </a:pPr>
            <a:r>
              <a:rPr lang="en-US" altLang="en-US" sz="2800" dirty="0"/>
              <a:t>Siding 		1.05 </a:t>
            </a:r>
          </a:p>
          <a:p>
            <a:pPr eaLnBrk="1" hangingPunct="1">
              <a:spcBef>
                <a:spcPct val="50000"/>
              </a:spcBef>
              <a:buFontTx/>
              <a:buNone/>
            </a:pPr>
            <a:r>
              <a:rPr lang="en-US" altLang="en-US" sz="2800" dirty="0"/>
              <a:t>Insulation           13.00</a:t>
            </a:r>
          </a:p>
          <a:p>
            <a:pPr eaLnBrk="1" hangingPunct="1">
              <a:spcBef>
                <a:spcPct val="50000"/>
              </a:spcBef>
              <a:buFontTx/>
              <a:buNone/>
            </a:pPr>
            <a:r>
              <a:rPr lang="en-US" altLang="en-US" sz="2800" dirty="0"/>
              <a:t>Drywall		0.68</a:t>
            </a:r>
          </a:p>
          <a:p>
            <a:pPr eaLnBrk="1" hangingPunct="1">
              <a:spcBef>
                <a:spcPct val="50000"/>
              </a:spcBef>
              <a:buFontTx/>
              <a:buNone/>
            </a:pPr>
            <a:r>
              <a:rPr lang="en-US" altLang="en-US" sz="2800" dirty="0"/>
              <a:t>Inside Air Film	0.68</a:t>
            </a:r>
          </a:p>
          <a:p>
            <a:pPr eaLnBrk="1" hangingPunct="1">
              <a:spcBef>
                <a:spcPct val="50000"/>
              </a:spcBef>
              <a:buFontTx/>
              <a:buNone/>
            </a:pPr>
            <a:r>
              <a:rPr lang="en-US" altLang="en-US" sz="2800" b="1" dirty="0"/>
              <a:t>Total R-Value    15.41 </a:t>
            </a:r>
            <a:r>
              <a:rPr lang="en-US" altLang="en-US" sz="2800" dirty="0"/>
              <a:t> 	</a:t>
            </a:r>
          </a:p>
        </p:txBody>
      </p:sp>
      <p:sp>
        <p:nvSpPr>
          <p:cNvPr id="18437" name="Line 5"/>
          <p:cNvSpPr>
            <a:spLocks noChangeShapeType="1"/>
          </p:cNvSpPr>
          <p:nvPr/>
        </p:nvSpPr>
        <p:spPr bwMode="auto">
          <a:xfrm>
            <a:off x="4419599" y="2514600"/>
            <a:ext cx="1095983" cy="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8438" name="Line 6"/>
          <p:cNvSpPr>
            <a:spLocks noChangeShapeType="1"/>
          </p:cNvSpPr>
          <p:nvPr/>
        </p:nvSpPr>
        <p:spPr bwMode="auto">
          <a:xfrm>
            <a:off x="4495800" y="3200400"/>
            <a:ext cx="1371600" cy="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8439" name="Line 7"/>
          <p:cNvSpPr>
            <a:spLocks noChangeShapeType="1"/>
          </p:cNvSpPr>
          <p:nvPr/>
        </p:nvSpPr>
        <p:spPr bwMode="auto">
          <a:xfrm flipV="1">
            <a:off x="4419600" y="3810000"/>
            <a:ext cx="2555132" cy="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8440"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graphicFrame>
        <p:nvGraphicFramePr>
          <p:cNvPr id="18441" name="Object 8"/>
          <p:cNvGraphicFramePr>
            <a:graphicFrameLocks noChangeAspect="1"/>
          </p:cNvGraphicFramePr>
          <p:nvPr>
            <p:extLst>
              <p:ext uri="{D42A27DB-BD31-4B8C-83A1-F6EECF244321}">
                <p14:modId xmlns:p14="http://schemas.microsoft.com/office/powerpoint/2010/main" val="2570326765"/>
              </p:ext>
            </p:extLst>
          </p:nvPr>
        </p:nvGraphicFramePr>
        <p:xfrm>
          <a:off x="4318443" y="4802188"/>
          <a:ext cx="981075" cy="617537"/>
        </p:xfrm>
        <a:graphic>
          <a:graphicData uri="http://schemas.openxmlformats.org/presentationml/2006/ole">
            <mc:AlternateContent xmlns:mc="http://schemas.openxmlformats.org/markup-compatibility/2006">
              <mc:Choice xmlns:v="urn:schemas-microsoft-com:vml" Requires="v">
                <p:oleObj spid="_x0000_s18466" name="Equation" r:id="rId5" imgW="685800" imgH="431800" progId="Equation.DSMT4">
                  <p:embed/>
                </p:oleObj>
              </mc:Choice>
              <mc:Fallback>
                <p:oleObj name="Equation" r:id="rId5" imgW="685800" imgH="4318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443" y="4802188"/>
                        <a:ext cx="98107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2" name="Line 7"/>
          <p:cNvSpPr>
            <a:spLocks noChangeShapeType="1"/>
          </p:cNvSpPr>
          <p:nvPr/>
        </p:nvSpPr>
        <p:spPr bwMode="auto">
          <a:xfrm>
            <a:off x="4371975" y="4414838"/>
            <a:ext cx="2700034" cy="11112"/>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Convert R-Value to U-Factor</a:t>
            </a:r>
          </a:p>
        </p:txBody>
      </p:sp>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81200"/>
            <a:ext cx="281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527861" y="1981200"/>
            <a:ext cx="3733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t>Total R-Value= </a:t>
            </a:r>
            <a:r>
              <a:rPr lang="en-US" altLang="en-US" sz="2800" b="1" dirty="0"/>
              <a:t>15.41</a:t>
            </a:r>
          </a:p>
          <a:p>
            <a:pPr eaLnBrk="1" hangingPunct="1">
              <a:spcBef>
                <a:spcPct val="50000"/>
              </a:spcBef>
              <a:buFontTx/>
              <a:buNone/>
            </a:pPr>
            <a:endParaRPr lang="en-US" altLang="en-US" b="1" dirty="0"/>
          </a:p>
          <a:p>
            <a:pPr eaLnBrk="1" hangingPunct="1">
              <a:spcBef>
                <a:spcPct val="50000"/>
              </a:spcBef>
              <a:buFontTx/>
              <a:buNone/>
            </a:pPr>
            <a:endParaRPr lang="en-US" altLang="en-US" dirty="0"/>
          </a:p>
          <a:p>
            <a:pPr eaLnBrk="1" hangingPunct="1">
              <a:spcBef>
                <a:spcPct val="50000"/>
              </a:spcBef>
              <a:buFontTx/>
              <a:buNone/>
            </a:pPr>
            <a:endParaRPr lang="en-US" altLang="en-US" b="1" dirty="0"/>
          </a:p>
          <a:p>
            <a:pPr eaLnBrk="1" hangingPunct="1">
              <a:spcBef>
                <a:spcPct val="50000"/>
              </a:spcBef>
              <a:buFontTx/>
              <a:buNone/>
            </a:pPr>
            <a:endParaRPr lang="en-US" altLang="en-US" sz="1200" b="1" dirty="0"/>
          </a:p>
          <a:p>
            <a:pPr eaLnBrk="1" hangingPunct="1">
              <a:spcBef>
                <a:spcPct val="50000"/>
              </a:spcBef>
              <a:buFontTx/>
              <a:buNone/>
            </a:pPr>
            <a:r>
              <a:rPr lang="en-US" altLang="en-US" b="1" dirty="0"/>
              <a:t>U = .064</a:t>
            </a:r>
            <a:r>
              <a:rPr lang="en-US" altLang="en-US" sz="2800" b="1" dirty="0"/>
              <a:t>  </a:t>
            </a:r>
          </a:p>
          <a:p>
            <a:pPr eaLnBrk="1" hangingPunct="1">
              <a:spcBef>
                <a:spcPct val="50000"/>
              </a:spcBef>
              <a:buFontTx/>
              <a:buNone/>
            </a:pPr>
            <a:r>
              <a:rPr lang="en-US" altLang="en-US" sz="2800" i="1" dirty="0"/>
              <a:t>(Do not round up)</a:t>
            </a:r>
          </a:p>
        </p:txBody>
      </p:sp>
      <p:graphicFrame>
        <p:nvGraphicFramePr>
          <p:cNvPr id="19461" name="Object 5"/>
          <p:cNvGraphicFramePr>
            <a:graphicFrameLocks noChangeAspect="1"/>
          </p:cNvGraphicFramePr>
          <p:nvPr/>
        </p:nvGraphicFramePr>
        <p:xfrm>
          <a:off x="2265363" y="5011738"/>
          <a:ext cx="1195387" cy="728662"/>
        </p:xfrm>
        <a:graphic>
          <a:graphicData uri="http://schemas.openxmlformats.org/presentationml/2006/ole">
            <mc:AlternateContent xmlns:mc="http://schemas.openxmlformats.org/markup-compatibility/2006">
              <mc:Choice xmlns:v="urn:schemas-microsoft-com:vml" Requires="v">
                <p:oleObj spid="_x0000_s19513" name="Equation" r:id="rId5" imgW="685800" imgH="419100" progId="">
                  <p:embed/>
                </p:oleObj>
              </mc:Choice>
              <mc:Fallback>
                <p:oleObj name="Equation" r:id="rId5" imgW="685800" imgH="4191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363" y="5011738"/>
                        <a:ext cx="119538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2" name="Object 6"/>
          <p:cNvGraphicFramePr>
            <a:graphicFrameLocks noChangeAspect="1"/>
          </p:cNvGraphicFramePr>
          <p:nvPr>
            <p:extLst>
              <p:ext uri="{D42A27DB-BD31-4B8C-83A1-F6EECF244321}">
                <p14:modId xmlns:p14="http://schemas.microsoft.com/office/powerpoint/2010/main" val="2869039508"/>
              </p:ext>
            </p:extLst>
          </p:nvPr>
        </p:nvGraphicFramePr>
        <p:xfrm>
          <a:off x="3977130" y="1919288"/>
          <a:ext cx="1193800" cy="752475"/>
        </p:xfrm>
        <a:graphic>
          <a:graphicData uri="http://schemas.openxmlformats.org/presentationml/2006/ole">
            <mc:AlternateContent xmlns:mc="http://schemas.openxmlformats.org/markup-compatibility/2006">
              <mc:Choice xmlns:v="urn:schemas-microsoft-com:vml" Requires="v">
                <p:oleObj spid="_x0000_s19514" name="Equation" r:id="rId7" imgW="685800" imgH="431800" progId="">
                  <p:embed/>
                </p:oleObj>
              </mc:Choice>
              <mc:Fallback>
                <p:oleObj name="Equation" r:id="rId7" imgW="685800" imgH="43180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7130" y="1919288"/>
                        <a:ext cx="1193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Rot="1" noChangeAspect="1" noMove="1" noResize="1" noEditPoints="1" noAdjustHandles="1" noChangeArrowheads="1" noChangeShapeType="1" noTextEdit="1"/>
          </p:cNvSpPr>
          <p:nvPr/>
        </p:nvSpPr>
        <p:spPr>
          <a:xfrm>
            <a:off x="533400" y="2648138"/>
            <a:ext cx="1245854" cy="904415"/>
          </a:xfrm>
          <a:prstGeom prst="rect">
            <a:avLst/>
          </a:prstGeom>
          <a:blipFill rotWithShape="1">
            <a:blip r:embed="rId9"/>
            <a:stretch>
              <a:fillRect l="-12745" b="-7383"/>
            </a:stretch>
          </a:blipFill>
        </p:spPr>
        <p:txBody>
          <a:bodyPr/>
          <a:lstStyle/>
          <a:p>
            <a:r>
              <a:rPr lang="en-US" dirty="0">
                <a:noFill/>
              </a:rPr>
              <a:t> </a:t>
            </a:r>
          </a:p>
        </p:txBody>
      </p:sp>
      <p:sp>
        <p:nvSpPr>
          <p:cNvPr id="9" name="TextBox 8"/>
          <p:cNvSpPr txBox="1">
            <a:spLocks noRot="1" noChangeAspect="1" noMove="1" noResize="1" noEditPoints="1" noAdjustHandles="1" noChangeArrowheads="1" noChangeShapeType="1" noTextEdit="1"/>
          </p:cNvSpPr>
          <p:nvPr/>
        </p:nvSpPr>
        <p:spPr>
          <a:xfrm>
            <a:off x="685800" y="3704953"/>
            <a:ext cx="3417923" cy="808235"/>
          </a:xfrm>
          <a:prstGeom prst="rect">
            <a:avLst/>
          </a:prstGeom>
          <a:blipFill rotWithShape="1">
            <a:blip r:embed="rId10"/>
            <a:stretch>
              <a:fillRect l="-4643" r="-2321" b="-12121"/>
            </a:stretch>
          </a:blipFill>
        </p:spPr>
        <p:txBody>
          <a:bodyPr/>
          <a:lstStyle/>
          <a:p>
            <a:r>
              <a:rPr lang="en-US" dirty="0">
                <a:no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Heat Loss and Gain</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z="2400" dirty="0" smtClean="0"/>
              <a:t>Heat Transfer</a:t>
            </a:r>
          </a:p>
          <a:p>
            <a:pPr eaLnBrk="1" hangingPunct="1">
              <a:lnSpc>
                <a:spcPct val="90000"/>
              </a:lnSpc>
            </a:pPr>
            <a:r>
              <a:rPr lang="en-US" altLang="en-US" sz="2400" dirty="0" smtClean="0"/>
              <a:t>Heating System Design</a:t>
            </a:r>
          </a:p>
          <a:p>
            <a:pPr eaLnBrk="1" hangingPunct="1">
              <a:lnSpc>
                <a:spcPct val="90000"/>
              </a:lnSpc>
            </a:pPr>
            <a:r>
              <a:rPr lang="en-US" altLang="en-US" sz="2400" dirty="0" smtClean="0"/>
              <a:t>Cooling System Design</a:t>
            </a:r>
          </a:p>
          <a:p>
            <a:pPr eaLnBrk="1" hangingPunct="1">
              <a:lnSpc>
                <a:spcPct val="90000"/>
              </a:lnSpc>
            </a:pPr>
            <a:r>
              <a:rPr lang="en-US" altLang="en-US" sz="2400" dirty="0" smtClean="0"/>
              <a:t>British Thermal Units (Btu)</a:t>
            </a:r>
          </a:p>
          <a:p>
            <a:pPr eaLnBrk="1" hangingPunct="1">
              <a:lnSpc>
                <a:spcPct val="90000"/>
              </a:lnSpc>
            </a:pPr>
            <a:r>
              <a:rPr lang="en-US" altLang="en-US" sz="2400" dirty="0" smtClean="0"/>
              <a:t>Formula for Heat Load</a:t>
            </a:r>
          </a:p>
          <a:p>
            <a:pPr eaLnBrk="1" hangingPunct="1">
              <a:lnSpc>
                <a:spcPct val="90000"/>
              </a:lnSpc>
            </a:pPr>
            <a:r>
              <a:rPr lang="en-US" altLang="en-US" sz="2400" dirty="0" smtClean="0"/>
              <a:t>Heat Loss Through a Wall</a:t>
            </a:r>
          </a:p>
          <a:p>
            <a:pPr eaLnBrk="1" hangingPunct="1">
              <a:lnSpc>
                <a:spcPct val="90000"/>
              </a:lnSpc>
            </a:pPr>
            <a:r>
              <a:rPr lang="en-US" altLang="en-US" sz="2400" dirty="0" smtClean="0"/>
              <a:t>Wall R-Value</a:t>
            </a:r>
          </a:p>
          <a:p>
            <a:pPr eaLnBrk="1" hangingPunct="1">
              <a:lnSpc>
                <a:spcPct val="90000"/>
              </a:lnSpc>
            </a:pPr>
            <a:r>
              <a:rPr lang="en-US" altLang="en-US" sz="2400" dirty="0" smtClean="0"/>
              <a:t>Convert R-Value to U-Factor</a:t>
            </a:r>
          </a:p>
          <a:p>
            <a:pPr eaLnBrk="1" hangingPunct="1">
              <a:lnSpc>
                <a:spcPct val="90000"/>
              </a:lnSpc>
            </a:pPr>
            <a:r>
              <a:rPr lang="en-US" altLang="en-US" sz="2400" dirty="0" smtClean="0"/>
              <a:t>Using Engineering Design Data</a:t>
            </a:r>
          </a:p>
          <a:p>
            <a:pPr eaLnBrk="1" hangingPunct="1">
              <a:lnSpc>
                <a:spcPct val="90000"/>
              </a:lnSpc>
            </a:pPr>
            <a:r>
              <a:rPr lang="el-GR" altLang="en-US" sz="2400" dirty="0" smtClean="0">
                <a:cs typeface="Arial" charset="0"/>
              </a:rPr>
              <a:t>Δ</a:t>
            </a:r>
            <a:r>
              <a:rPr lang="en-US" altLang="en-US" sz="2400" dirty="0" smtClean="0">
                <a:cs typeface="Arial" charset="0"/>
              </a:rPr>
              <a:t>T = Temperature Differential</a:t>
            </a:r>
          </a:p>
          <a:p>
            <a:pPr eaLnBrk="1" hangingPunct="1">
              <a:lnSpc>
                <a:spcPct val="90000"/>
              </a:lnSpc>
            </a:pPr>
            <a:r>
              <a:rPr lang="en-US" altLang="en-US" sz="2400" dirty="0" smtClean="0">
                <a:cs typeface="Arial" charset="0"/>
              </a:rPr>
              <a:t>Total Heat Transmission Load</a:t>
            </a:r>
            <a:endParaRPr lang="el-GR" altLang="en-US" sz="2400" dirty="0" smtClean="0">
              <a:cs typeface="Arial" charset="0"/>
            </a:endParaRPr>
          </a:p>
          <a:p>
            <a:pPr eaLnBrk="1" hangingPunct="1">
              <a:lnSpc>
                <a:spcPct val="90000"/>
              </a:lnSpc>
            </a:pPr>
            <a:endParaRPr lang="en-US" altLang="en-US" sz="2400" dirty="0" smtClean="0"/>
          </a:p>
          <a:p>
            <a:pPr eaLnBrk="1" hangingPunct="1">
              <a:lnSpc>
                <a:spcPct val="90000"/>
              </a:lnSpc>
            </a:pPr>
            <a:endParaRPr lang="en-US" alt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t>Using Engineering Design Data</a:t>
            </a:r>
          </a:p>
        </p:txBody>
      </p:sp>
      <p:sp>
        <p:nvSpPr>
          <p:cNvPr id="20483" name="Rectangle 3"/>
          <p:cNvSpPr>
            <a:spLocks noGrp="1" noChangeArrowheads="1"/>
          </p:cNvSpPr>
          <p:nvPr>
            <p:ph type="body" idx="1"/>
          </p:nvPr>
        </p:nvSpPr>
        <p:spPr/>
        <p:txBody>
          <a:bodyPr/>
          <a:lstStyle/>
          <a:p>
            <a:pPr marL="0" indent="0" eaLnBrk="1" hangingPunct="1">
              <a:buFontTx/>
              <a:buNone/>
              <a:defRPr/>
            </a:pPr>
            <a:r>
              <a:rPr lang="en-US" dirty="0" smtClean="0"/>
              <a:t>Choose your nearest location using the data from one of the following</a:t>
            </a:r>
          </a:p>
          <a:p>
            <a:pPr marL="0" indent="0" eaLnBrk="1" hangingPunct="1">
              <a:defRPr/>
            </a:pPr>
            <a:r>
              <a:rPr lang="en-US" dirty="0" smtClean="0"/>
              <a:t>   </a:t>
            </a:r>
            <a:r>
              <a:rPr lang="en-US" i="1" dirty="0" smtClean="0"/>
              <a:t>International Plumbing Code</a:t>
            </a:r>
          </a:p>
          <a:p>
            <a:pPr marL="0" indent="-457200" eaLnBrk="1" hangingPunct="1">
              <a:defRPr/>
            </a:pPr>
            <a:r>
              <a:rPr lang="en-US" dirty="0" smtClean="0"/>
              <a:t>Local weather data</a:t>
            </a:r>
          </a:p>
          <a:p>
            <a:pPr marL="0" indent="-457200" eaLnBrk="1" hangingPunct="1">
              <a:defRPr/>
            </a:pPr>
            <a:r>
              <a:rPr lang="en-US" dirty="0" smtClean="0"/>
              <a:t>National </a:t>
            </a:r>
            <a:r>
              <a:rPr lang="en-US" dirty="0"/>
              <a:t>Oceanic and Atmospheric  	Administration (NOAA) </a:t>
            </a:r>
            <a:r>
              <a:rPr lang="en-US" i="1" dirty="0"/>
              <a:t>Engineering 	Weather Data</a:t>
            </a:r>
          </a:p>
          <a:p>
            <a:pPr marL="0" indent="0" eaLnBrk="1" hangingPunct="1">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43" y="876904"/>
            <a:ext cx="787717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Rectangle 9"/>
          <p:cNvSpPr>
            <a:spLocks noGrp="1" noChangeArrowheads="1"/>
          </p:cNvSpPr>
          <p:nvPr>
            <p:ph type="title"/>
          </p:nvPr>
        </p:nvSpPr>
        <p:spPr>
          <a:xfrm>
            <a:off x="457200" y="123825"/>
            <a:ext cx="8229600" cy="763588"/>
          </a:xfrm>
        </p:spPr>
        <p:txBody>
          <a:bodyPr/>
          <a:lstStyle/>
          <a:p>
            <a:pPr eaLnBrk="1" hangingPunct="1"/>
            <a:r>
              <a:rPr lang="en-US" altLang="en-US" dirty="0" smtClean="0"/>
              <a:t>Using Engineering Design Data</a:t>
            </a:r>
          </a:p>
        </p:txBody>
      </p:sp>
      <p:sp>
        <p:nvSpPr>
          <p:cNvPr id="21508" name="Rectangle 2"/>
          <p:cNvSpPr>
            <a:spLocks noGrp="1" noChangeArrowheads="1"/>
          </p:cNvSpPr>
          <p:nvPr>
            <p:ph type="body" idx="4294967295"/>
          </p:nvPr>
        </p:nvSpPr>
        <p:spPr>
          <a:xfrm>
            <a:off x="187854" y="4897288"/>
            <a:ext cx="3820562" cy="1905000"/>
          </a:xfrm>
        </p:spPr>
        <p:txBody>
          <a:bodyPr/>
          <a:lstStyle/>
          <a:p>
            <a:pPr eaLnBrk="1" hangingPunct="1">
              <a:spcBef>
                <a:spcPct val="0"/>
              </a:spcBef>
              <a:buFontTx/>
              <a:buNone/>
            </a:pPr>
            <a:r>
              <a:rPr lang="en-US" altLang="en-US" sz="1600" dirty="0" smtClean="0"/>
              <a:t>	Use 97 ½% value for </a:t>
            </a:r>
            <a:r>
              <a:rPr lang="en-US" altLang="en-US" sz="1600" dirty="0" smtClean="0">
                <a:solidFill>
                  <a:srgbClr val="C00000"/>
                </a:solidFill>
              </a:rPr>
              <a:t>heating</a:t>
            </a:r>
            <a:r>
              <a:rPr lang="en-US" altLang="en-US" sz="1600" dirty="0" smtClean="0"/>
              <a:t> calculations. A 97.5% value has been exceeded 97.5% of the year. In other words, during approximately 355 days in the year, the temperature exceeds this value</a:t>
            </a:r>
          </a:p>
          <a:p>
            <a:pPr eaLnBrk="1" hangingPunct="1">
              <a:spcBef>
                <a:spcPct val="0"/>
              </a:spcBef>
              <a:buFontTx/>
              <a:buNone/>
            </a:pPr>
            <a:r>
              <a:rPr lang="en-US" altLang="en-US" sz="1600" dirty="0"/>
              <a:t> </a:t>
            </a:r>
            <a:r>
              <a:rPr lang="en-US" altLang="en-US" sz="1600" dirty="0" smtClean="0"/>
              <a:t>     (365 x .975 = 355.9 days).</a:t>
            </a:r>
          </a:p>
        </p:txBody>
      </p:sp>
      <p:sp>
        <p:nvSpPr>
          <p:cNvPr id="21510" name="Rectangle 5"/>
          <p:cNvSpPr>
            <a:spLocks noChangeArrowheads="1"/>
          </p:cNvSpPr>
          <p:nvPr/>
        </p:nvSpPr>
        <p:spPr bwMode="auto">
          <a:xfrm>
            <a:off x="4616210" y="4891371"/>
            <a:ext cx="4089400" cy="159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600" dirty="0"/>
              <a:t>	Use </a:t>
            </a:r>
            <a:r>
              <a:rPr lang="en-US" altLang="en-US" sz="1600" dirty="0" smtClean="0"/>
              <a:t>2 ½% value </a:t>
            </a:r>
            <a:r>
              <a:rPr lang="en-US" altLang="en-US" sz="1600" dirty="0"/>
              <a:t>for </a:t>
            </a:r>
            <a:r>
              <a:rPr lang="en-US" altLang="en-US" sz="1600" dirty="0">
                <a:solidFill>
                  <a:srgbClr val="0070C0"/>
                </a:solidFill>
              </a:rPr>
              <a:t>cooling</a:t>
            </a:r>
            <a:r>
              <a:rPr lang="en-US" altLang="en-US" sz="1600" dirty="0"/>
              <a:t> calculations. A </a:t>
            </a:r>
            <a:r>
              <a:rPr lang="en-US" altLang="en-US" sz="1600" dirty="0" smtClean="0"/>
              <a:t>2.5% </a:t>
            </a:r>
            <a:r>
              <a:rPr lang="en-US" altLang="en-US" sz="1600" dirty="0"/>
              <a:t>value has been exceeded only </a:t>
            </a:r>
            <a:r>
              <a:rPr lang="en-US" altLang="en-US" sz="1600" dirty="0" smtClean="0"/>
              <a:t>2.5% </a:t>
            </a:r>
            <a:r>
              <a:rPr lang="en-US" altLang="en-US" sz="1600" dirty="0"/>
              <a:t>of the year. In other words, during </a:t>
            </a:r>
            <a:r>
              <a:rPr lang="en-US" altLang="en-US" sz="1600" dirty="0" smtClean="0"/>
              <a:t>approximately 9 </a:t>
            </a:r>
            <a:r>
              <a:rPr lang="en-US" altLang="en-US" sz="1600" dirty="0"/>
              <a:t>days in the year, the temperature exceeds this value </a:t>
            </a:r>
            <a:endParaRPr lang="en-US" altLang="en-US" sz="1600" dirty="0" smtClean="0"/>
          </a:p>
          <a:p>
            <a:pPr eaLnBrk="1" hangingPunct="1">
              <a:buFontTx/>
              <a:buNone/>
            </a:pPr>
            <a:r>
              <a:rPr lang="en-US" altLang="en-US" sz="1600" dirty="0"/>
              <a:t> </a:t>
            </a:r>
            <a:r>
              <a:rPr lang="en-US" altLang="en-US" sz="1600" dirty="0" smtClean="0"/>
              <a:t>     (</a:t>
            </a:r>
            <a:r>
              <a:rPr lang="en-US" altLang="en-US" sz="1600" dirty="0"/>
              <a:t>365 x .</a:t>
            </a:r>
            <a:r>
              <a:rPr lang="en-US" altLang="en-US" sz="1600" dirty="0" smtClean="0"/>
              <a:t>025 </a:t>
            </a:r>
            <a:r>
              <a:rPr lang="en-US" altLang="en-US" sz="1600" dirty="0"/>
              <a:t>= </a:t>
            </a:r>
            <a:r>
              <a:rPr lang="en-US" altLang="en-US" sz="1600" dirty="0" smtClean="0"/>
              <a:t>9.1 </a:t>
            </a:r>
            <a:r>
              <a:rPr lang="en-US" altLang="en-US" sz="1600" dirty="0"/>
              <a:t>days).</a:t>
            </a:r>
          </a:p>
        </p:txBody>
      </p:sp>
      <p:sp>
        <p:nvSpPr>
          <p:cNvPr id="21509" name="Oval 4"/>
          <p:cNvSpPr>
            <a:spLocks noChangeArrowheads="1"/>
          </p:cNvSpPr>
          <p:nvPr/>
        </p:nvSpPr>
        <p:spPr bwMode="auto">
          <a:xfrm>
            <a:off x="3999201" y="3236211"/>
            <a:ext cx="446339" cy="304061"/>
          </a:xfrm>
          <a:prstGeom prst="ellipse">
            <a:avLst/>
          </a:prstGeom>
          <a:noFill/>
          <a:ln w="158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1511" name="Line 6"/>
          <p:cNvSpPr>
            <a:spLocks noChangeShapeType="1"/>
          </p:cNvSpPr>
          <p:nvPr/>
        </p:nvSpPr>
        <p:spPr bwMode="auto">
          <a:xfrm flipV="1">
            <a:off x="3598752" y="3539904"/>
            <a:ext cx="602056" cy="1514426"/>
          </a:xfrm>
          <a:prstGeom prst="line">
            <a:avLst/>
          </a:prstGeom>
          <a:noFill/>
          <a:ln w="158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1512" name="Line 7"/>
          <p:cNvSpPr>
            <a:spLocks noChangeShapeType="1"/>
          </p:cNvSpPr>
          <p:nvPr/>
        </p:nvSpPr>
        <p:spPr bwMode="auto">
          <a:xfrm flipV="1">
            <a:off x="4542723" y="3514990"/>
            <a:ext cx="554377" cy="1539339"/>
          </a:xfrm>
          <a:prstGeom prst="line">
            <a:avLst/>
          </a:prstGeom>
          <a:noFill/>
          <a:ln w="158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 name="Oval 4"/>
          <p:cNvSpPr>
            <a:spLocks noChangeArrowheads="1"/>
          </p:cNvSpPr>
          <p:nvPr/>
        </p:nvSpPr>
        <p:spPr bwMode="auto">
          <a:xfrm>
            <a:off x="5004045" y="3236211"/>
            <a:ext cx="464549" cy="278780"/>
          </a:xfrm>
          <a:prstGeom prst="ellipse">
            <a:avLst/>
          </a:prstGeom>
          <a:noFill/>
          <a:ln w="158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cxnSp>
        <p:nvCxnSpPr>
          <p:cNvPr id="3" name="Straight Connector 2"/>
          <p:cNvCxnSpPr/>
          <p:nvPr/>
        </p:nvCxnSpPr>
        <p:spPr>
          <a:xfrm>
            <a:off x="4541666" y="5054332"/>
            <a:ext cx="328039"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04046" y="4474188"/>
            <a:ext cx="3313728" cy="246221"/>
          </a:xfrm>
          <a:prstGeom prst="rect">
            <a:avLst/>
          </a:prstGeom>
          <a:noFill/>
        </p:spPr>
        <p:txBody>
          <a:bodyPr wrap="none" rtlCol="0">
            <a:spAutoFit/>
          </a:bodyPr>
          <a:lstStyle/>
          <a:p>
            <a:r>
              <a:rPr lang="en-US" sz="1000" dirty="0" smtClean="0"/>
              <a:t>Source: 2012 International Plumbing Code, Table D101</a:t>
            </a:r>
            <a:endParaRPr lang="en-US" sz="1000" dirty="0"/>
          </a:p>
        </p:txBody>
      </p:sp>
      <p:cxnSp>
        <p:nvCxnSpPr>
          <p:cNvPr id="19" name="Straight Connector 18"/>
          <p:cNvCxnSpPr/>
          <p:nvPr/>
        </p:nvCxnSpPr>
        <p:spPr>
          <a:xfrm>
            <a:off x="3270713" y="5064375"/>
            <a:ext cx="328039"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193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800" b="1" dirty="0" smtClean="0">
                <a:sym typeface="Symbol" pitchFamily="18" charset="2"/>
              </a:rPr>
              <a:t></a:t>
            </a:r>
            <a:r>
              <a:rPr lang="en-US" altLang="en-US" sz="4800" b="1" dirty="0" smtClean="0"/>
              <a:t>T</a:t>
            </a:r>
            <a:r>
              <a:rPr lang="en-US" altLang="en-US" dirty="0" smtClean="0"/>
              <a:t> = Temperature Differential</a:t>
            </a:r>
          </a:p>
        </p:txBody>
      </p:sp>
      <p:sp>
        <p:nvSpPr>
          <p:cNvPr id="22531" name="Rectangle 3"/>
          <p:cNvSpPr>
            <a:spLocks noGrp="1" noChangeArrowheads="1"/>
          </p:cNvSpPr>
          <p:nvPr>
            <p:ph type="body" idx="1"/>
          </p:nvPr>
        </p:nvSpPr>
        <p:spPr/>
        <p:txBody>
          <a:bodyPr/>
          <a:lstStyle/>
          <a:p>
            <a:pPr eaLnBrk="1" hangingPunct="1">
              <a:buFontTx/>
              <a:buNone/>
            </a:pPr>
            <a:r>
              <a:rPr lang="en-US" altLang="en-US" dirty="0" smtClean="0"/>
              <a:t>	The difference between the design outside temperature and the design inside temperature</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24200"/>
            <a:ext cx="22113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152400" y="3733800"/>
            <a:ext cx="3581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t>	Design Outside 	Temperature </a:t>
            </a:r>
          </a:p>
          <a:p>
            <a:pPr eaLnBrk="1" hangingPunct="1">
              <a:spcBef>
                <a:spcPct val="50000"/>
              </a:spcBef>
              <a:buFontTx/>
              <a:buNone/>
            </a:pPr>
            <a:r>
              <a:rPr lang="en-US" altLang="en-US" sz="2800" dirty="0"/>
              <a:t>	</a:t>
            </a:r>
            <a:r>
              <a:rPr lang="en-US" altLang="en-US" sz="2800" b="1" dirty="0" smtClean="0"/>
              <a:t>4 </a:t>
            </a:r>
            <a:r>
              <a:rPr lang="en-US" altLang="en-US" sz="2800" b="1" dirty="0"/>
              <a:t>°F</a:t>
            </a:r>
          </a:p>
        </p:txBody>
      </p:sp>
      <p:sp>
        <p:nvSpPr>
          <p:cNvPr id="22534" name="Text Box 6"/>
          <p:cNvSpPr txBox="1">
            <a:spLocks noChangeArrowheads="1"/>
          </p:cNvSpPr>
          <p:nvPr/>
        </p:nvSpPr>
        <p:spPr bwMode="auto">
          <a:xfrm>
            <a:off x="5257800" y="3733800"/>
            <a:ext cx="3581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t>	Design Inside 	Temperature</a:t>
            </a:r>
          </a:p>
          <a:p>
            <a:pPr eaLnBrk="1" hangingPunct="1">
              <a:spcBef>
                <a:spcPct val="50000"/>
              </a:spcBef>
              <a:buFontTx/>
              <a:buNone/>
            </a:pPr>
            <a:r>
              <a:rPr lang="en-US" altLang="en-US" sz="2800" dirty="0"/>
              <a:t>  	</a:t>
            </a:r>
            <a:r>
              <a:rPr lang="en-US" altLang="en-US" sz="2800" b="1" dirty="0"/>
              <a:t>68 °F</a:t>
            </a:r>
          </a:p>
        </p:txBody>
      </p:sp>
      <p:sp>
        <p:nvSpPr>
          <p:cNvPr id="2" name="Rectangle 1"/>
          <p:cNvSpPr/>
          <p:nvPr/>
        </p:nvSpPr>
        <p:spPr>
          <a:xfrm>
            <a:off x="1089811" y="5233461"/>
            <a:ext cx="2286000" cy="707886"/>
          </a:xfrm>
          <a:prstGeom prst="rect">
            <a:avLst/>
          </a:prstGeom>
        </p:spPr>
        <p:txBody>
          <a:bodyPr>
            <a:spAutoFit/>
          </a:bodyPr>
          <a:lstStyle/>
          <a:p>
            <a:r>
              <a:rPr lang="en-US" altLang="en-US" sz="2000" kern="0" dirty="0" smtClean="0">
                <a:solidFill>
                  <a:srgbClr val="000000"/>
                </a:solidFill>
                <a:latin typeface="Arial"/>
                <a:cs typeface="+mn-cs"/>
              </a:rPr>
              <a:t>(in </a:t>
            </a:r>
            <a:r>
              <a:rPr lang="en-US" altLang="en-US" sz="2000" kern="0" dirty="0">
                <a:solidFill>
                  <a:srgbClr val="000000"/>
                </a:solidFill>
                <a:latin typeface="Arial"/>
                <a:cs typeface="+mn-cs"/>
              </a:rPr>
              <a:t>Worcester, </a:t>
            </a:r>
            <a:r>
              <a:rPr lang="en-US" altLang="en-US" sz="2000" kern="0" dirty="0" smtClean="0">
                <a:solidFill>
                  <a:srgbClr val="000000"/>
                </a:solidFill>
                <a:latin typeface="Arial"/>
                <a:cs typeface="+mn-cs"/>
              </a:rPr>
              <a:t>MA) </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80124" y="4826525"/>
                <a:ext cx="7737438" cy="1060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mn-lt"/>
                        </a:rPr>
                        <m:t>Q</m:t>
                      </m:r>
                      <m:r>
                        <a:rPr lang="en-US" sz="2800" b="0" i="1" smtClean="0">
                          <a:latin typeface="Cambria Math"/>
                        </a:rPr>
                        <m:t>′</m:t>
                      </m:r>
                      <m:r>
                        <m:rPr>
                          <m:nor/>
                        </m:rPr>
                        <a:rPr lang="en-US" sz="2800" b="0" i="0" smtClean="0">
                          <a:latin typeface="+mn-lt"/>
                        </a:rPr>
                        <m:t> =(96 </m:t>
                      </m:r>
                      <m:sSup>
                        <m:sSupPr>
                          <m:ctrlPr>
                            <a:rPr lang="en-US" sz="2800" b="0" i="1" smtClean="0">
                              <a:latin typeface="Cambria Math"/>
                            </a:rPr>
                          </m:ctrlPr>
                        </m:sSupPr>
                        <m:e>
                          <m:r>
                            <m:rPr>
                              <m:nor/>
                            </m:rPr>
                            <a:rPr lang="en-US" sz="2800" b="0" i="0" smtClean="0">
                              <a:latin typeface="+mn-lt"/>
                            </a:rPr>
                            <m:t>ft</m:t>
                          </m:r>
                        </m:e>
                        <m:sup>
                          <m:r>
                            <m:rPr>
                              <m:nor/>
                            </m:rPr>
                            <a:rPr lang="en-US" sz="2800" b="0" i="0" smtClean="0">
                              <a:latin typeface="+mn-lt"/>
                            </a:rPr>
                            <m:t>2</m:t>
                          </m:r>
                        </m:sup>
                      </m:sSup>
                      <m:r>
                        <m:rPr>
                          <m:nor/>
                        </m:rPr>
                        <a:rPr lang="en-US" sz="2800" b="0" i="0" smtClean="0">
                          <a:latin typeface="+mn-lt"/>
                        </a:rPr>
                        <m:t>)</m:t>
                      </m:r>
                      <m:d>
                        <m:dPr>
                          <m:ctrlPr>
                            <a:rPr lang="en-US" sz="2800" b="0" i="1" smtClean="0">
                              <a:latin typeface="Cambria Math"/>
                            </a:rPr>
                          </m:ctrlPr>
                        </m:dPr>
                        <m:e>
                          <m:r>
                            <m:rPr>
                              <m:nor/>
                            </m:rPr>
                            <a:rPr lang="en-US" sz="2800" b="0" i="0" smtClean="0">
                              <a:latin typeface="+mn-lt"/>
                            </a:rPr>
                            <m:t>0.064</m:t>
                          </m:r>
                          <m:box>
                            <m:boxPr>
                              <m:ctrlPr>
                                <a:rPr lang="en-US" sz="2800" b="0" i="1" smtClean="0">
                                  <a:latin typeface="Cambria Math"/>
                                </a:rPr>
                              </m:ctrlPr>
                            </m:boxPr>
                            <m:e>
                              <m:argPr>
                                <m:argSz m:val="-1"/>
                              </m:argPr>
                              <m:f>
                                <m:fPr>
                                  <m:ctrlPr>
                                    <a:rPr lang="en-US" sz="2800" b="0" i="1" smtClean="0">
                                      <a:latin typeface="Cambria Math"/>
                                    </a:rPr>
                                  </m:ctrlPr>
                                </m:fPr>
                                <m:num>
                                  <m:r>
                                    <m:rPr>
                                      <m:nor/>
                                    </m:rPr>
                                    <a:rPr lang="en-US" sz="2800" b="0" i="0" smtClean="0">
                                      <a:latin typeface="+mn-lt"/>
                                    </a:rPr>
                                    <m:t>Btu</m:t>
                                  </m:r>
                                </m:num>
                                <m:den>
                                  <m:sSup>
                                    <m:sSupPr>
                                      <m:ctrlPr>
                                        <a:rPr lang="en-US" sz="2800" b="0" i="1" smtClean="0">
                                          <a:latin typeface="Cambria Math"/>
                                        </a:rPr>
                                      </m:ctrlPr>
                                    </m:sSupPr>
                                    <m:e>
                                      <m:r>
                                        <m:rPr>
                                          <m:nor/>
                                        </m:rPr>
                                        <a:rPr lang="en-US" sz="2800" b="0" i="0" smtClean="0">
                                          <a:latin typeface="+mn-lt"/>
                                        </a:rPr>
                                        <m:t>ft</m:t>
                                      </m:r>
                                    </m:e>
                                    <m:sup>
                                      <m:r>
                                        <m:rPr>
                                          <m:nor/>
                                        </m:rPr>
                                        <a:rPr lang="en-US" sz="2800" b="0" i="0" smtClean="0">
                                          <a:latin typeface="+mn-lt"/>
                                        </a:rPr>
                                        <m:t>2</m:t>
                                      </m:r>
                                    </m:sup>
                                  </m:sSup>
                                  <m:r>
                                    <m:rPr>
                                      <m:nor/>
                                    </m:rPr>
                                    <a:rPr lang="en-US" sz="2800" b="0" i="0" smtClean="0">
                                      <a:latin typeface="+mn-lt"/>
                                      <a:ea typeface="Cambria Math"/>
                                    </a:rPr>
                                    <m:t>∙</m:t>
                                  </m:r>
                                  <m:r>
                                    <m:rPr>
                                      <m:nor/>
                                    </m:rPr>
                                    <a:rPr lang="en-US" sz="2800" b="0" i="0" smtClean="0">
                                      <a:latin typeface="+mn-lt"/>
                                      <a:ea typeface="Cambria Math"/>
                                    </a:rPr>
                                    <m:t>hr</m:t>
                                  </m:r>
                                  <m:r>
                                    <m:rPr>
                                      <m:nor/>
                                    </m:rPr>
                                    <a:rPr lang="en-US" sz="2800" b="0" i="0" smtClean="0">
                                      <a:latin typeface="+mn-lt"/>
                                      <a:ea typeface="Cambria Math"/>
                                    </a:rPr>
                                    <m:t>∙</m:t>
                                  </m:r>
                                  <m:r>
                                    <m:rPr>
                                      <m:nor/>
                                    </m:rPr>
                                    <a:rPr lang="en-US" sz="2800" b="0" i="0" smtClean="0">
                                      <a:latin typeface="+mn-lt"/>
                                      <a:ea typeface="Cambria Math"/>
                                    </a:rPr>
                                    <m:t>°</m:t>
                                  </m:r>
                                  <m:r>
                                    <m:rPr>
                                      <m:nor/>
                                    </m:rPr>
                                    <a:rPr lang="en-US" sz="2800" b="0" i="0" smtClean="0">
                                      <a:latin typeface="+mn-lt"/>
                                      <a:ea typeface="Cambria Math"/>
                                    </a:rPr>
                                    <m:t>F</m:t>
                                  </m:r>
                                </m:den>
                              </m:f>
                            </m:e>
                          </m:box>
                        </m:e>
                      </m:d>
                      <m:d>
                        <m:dPr>
                          <m:ctrlPr>
                            <a:rPr lang="en-US" sz="2800" b="0" i="1" smtClean="0">
                              <a:latin typeface="Cambria Math"/>
                            </a:rPr>
                          </m:ctrlPr>
                        </m:dPr>
                        <m:e>
                          <m:r>
                            <m:rPr>
                              <m:nor/>
                            </m:rPr>
                            <a:rPr lang="en-US" sz="2800" b="0" i="0" smtClean="0">
                              <a:latin typeface="+mn-lt"/>
                            </a:rPr>
                            <m:t>64</m:t>
                          </m:r>
                          <m:r>
                            <m:rPr>
                              <m:nor/>
                            </m:rPr>
                            <a:rPr lang="en-US" sz="2800">
                              <a:latin typeface="+mn-lt"/>
                              <a:ea typeface="Cambria Math"/>
                            </a:rPr>
                            <m:t>°</m:t>
                          </m:r>
                          <m:r>
                            <m:rPr>
                              <m:nor/>
                            </m:rPr>
                            <a:rPr lang="en-US" sz="2800" i="0" smtClean="0">
                              <a:latin typeface="+mn-lt"/>
                              <a:ea typeface="Cambria Math"/>
                            </a:rPr>
                            <m:t>F</m:t>
                          </m:r>
                        </m:e>
                      </m:d>
                      <m:r>
                        <m:rPr>
                          <m:nor/>
                        </m:rPr>
                        <a:rPr lang="en-US" sz="2800" b="0" i="0" smtClean="0">
                          <a:latin typeface="Cambria Math"/>
                          <a:ea typeface="Cambria Math"/>
                        </a:rPr>
                        <m:t> </m:t>
                      </m:r>
                      <m:r>
                        <m:rPr>
                          <m:nor/>
                        </m:rPr>
                        <a:rPr lang="en-US" sz="2800" b="0" i="0" smtClean="0">
                          <a:latin typeface="+mn-lt"/>
                          <a:ea typeface="Cambria Math"/>
                        </a:rPr>
                        <m:t>= 393.2</m:t>
                      </m:r>
                      <m:box>
                        <m:boxPr>
                          <m:ctrlPr>
                            <a:rPr lang="en-US" sz="2800" b="0" i="1" smtClean="0">
                              <a:latin typeface="Cambria Math"/>
                              <a:ea typeface="Cambria Math"/>
                            </a:rPr>
                          </m:ctrlPr>
                        </m:boxPr>
                        <m:e>
                          <m:argPr>
                            <m:argSz m:val="-1"/>
                          </m:argPr>
                          <m:r>
                            <m:rPr>
                              <m:brk m:alnAt="63"/>
                            </m:rPr>
                            <a:rPr lang="en-US" sz="2800" b="0" i="1" smtClean="0">
                              <a:latin typeface="Cambria Math"/>
                              <a:ea typeface="Cambria Math"/>
                            </a:rPr>
                            <m:t> </m:t>
                          </m:r>
                          <m:f>
                            <m:fPr>
                              <m:ctrlPr>
                                <a:rPr lang="en-US" sz="2800" b="0" i="1" smtClean="0">
                                  <a:latin typeface="Cambria Math"/>
                                  <a:ea typeface="Cambria Math"/>
                                </a:rPr>
                              </m:ctrlPr>
                            </m:fPr>
                            <m:num>
                              <m:r>
                                <m:rPr>
                                  <m:nor/>
                                </m:rPr>
                                <a:rPr lang="en-US" sz="2800" b="0" i="0" smtClean="0">
                                  <a:latin typeface="+mn-lt"/>
                                  <a:ea typeface="Cambria Math"/>
                                </a:rPr>
                                <m:t>Btu</m:t>
                              </m:r>
                            </m:num>
                            <m:den>
                              <m:r>
                                <m:rPr>
                                  <m:nor/>
                                </m:rPr>
                                <a:rPr lang="en-US" sz="2800" b="0" i="0" smtClean="0">
                                  <a:latin typeface="+mn-lt"/>
                                  <a:ea typeface="Cambria Math"/>
                                </a:rPr>
                                <m:t>hr</m:t>
                              </m:r>
                            </m:den>
                          </m:f>
                        </m:e>
                      </m:box>
                    </m:oMath>
                  </m:oMathPara>
                </a14:m>
                <a:endParaRPr lang="en-US" sz="2800" dirty="0">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80124" y="4826525"/>
                <a:ext cx="7737438" cy="1060483"/>
              </a:xfrm>
              <a:prstGeom prst="rect">
                <a:avLst/>
              </a:prstGeom>
              <a:blipFill rotWithShape="1">
                <a:blip r:embed="rId4"/>
                <a:stretch>
                  <a:fillRect/>
                </a:stretch>
              </a:blipFill>
            </p:spPr>
            <p:txBody>
              <a:bodyPr/>
              <a:lstStyle/>
              <a:p>
                <a:r>
                  <a:rPr lang="en-US">
                    <a:noFill/>
                  </a:rPr>
                  <a:t> </a:t>
                </a:r>
              </a:p>
            </p:txBody>
          </p:sp>
        </mc:Fallback>
      </mc:AlternateContent>
      <p:sp>
        <p:nvSpPr>
          <p:cNvPr id="23554" name="Rectangle 2"/>
          <p:cNvSpPr>
            <a:spLocks noGrp="1" noChangeArrowheads="1"/>
          </p:cNvSpPr>
          <p:nvPr>
            <p:ph type="title"/>
          </p:nvPr>
        </p:nvSpPr>
        <p:spPr>
          <a:xfrm>
            <a:off x="457200" y="800100"/>
            <a:ext cx="8229600" cy="1143000"/>
          </a:xfrm>
        </p:spPr>
        <p:txBody>
          <a:bodyPr/>
          <a:lstStyle/>
          <a:p>
            <a:pPr eaLnBrk="1" hangingPunct="1"/>
            <a:r>
              <a:rPr lang="en-US" altLang="en-US" dirty="0" smtClean="0"/>
              <a:t>Total Heat Loss </a:t>
            </a:r>
            <a:br>
              <a:rPr lang="en-US" altLang="en-US" dirty="0" smtClean="0"/>
            </a:br>
            <a:r>
              <a:rPr lang="en-US" altLang="en-US" dirty="0" smtClean="0"/>
              <a:t>(or </a:t>
            </a:r>
            <a:r>
              <a:rPr lang="en-US" altLang="en-US" dirty="0" smtClean="0">
                <a:solidFill>
                  <a:srgbClr val="C00000"/>
                </a:solidFill>
              </a:rPr>
              <a:t>Transmission</a:t>
            </a:r>
            <a:r>
              <a:rPr lang="en-US" altLang="en-US" dirty="0" smtClean="0"/>
              <a:t> Load)</a:t>
            </a:r>
            <a:br>
              <a:rPr lang="en-US" altLang="en-US" dirty="0" smtClean="0"/>
            </a:br>
            <a:r>
              <a:rPr lang="en-US" altLang="en-US" sz="1800" dirty="0" smtClean="0"/>
              <a:t> </a:t>
            </a:r>
            <a:r>
              <a:rPr lang="en-US" altLang="en-US" dirty="0" smtClean="0"/>
              <a:t/>
            </a:r>
            <a:br>
              <a:rPr lang="en-US" altLang="en-US" dirty="0" smtClean="0"/>
            </a:br>
            <a:r>
              <a:rPr lang="en-US" altLang="en-US" dirty="0" smtClean="0"/>
              <a:t>Q' = AU </a:t>
            </a:r>
            <a:r>
              <a:rPr lang="en-US" altLang="en-US" dirty="0" smtClean="0">
                <a:sym typeface="Symbol" pitchFamily="18" charset="2"/>
              </a:rPr>
              <a:t></a:t>
            </a:r>
            <a:r>
              <a:rPr lang="en-US" altLang="en-US" dirty="0" smtClean="0"/>
              <a:t>T</a:t>
            </a:r>
          </a:p>
        </p:txBody>
      </p:sp>
      <p:sp>
        <p:nvSpPr>
          <p:cNvPr id="23555" name="Rectangle 3"/>
          <p:cNvSpPr>
            <a:spLocks noGrp="1" noChangeArrowheads="1"/>
          </p:cNvSpPr>
          <p:nvPr>
            <p:ph type="body" idx="1"/>
          </p:nvPr>
        </p:nvSpPr>
        <p:spPr>
          <a:xfrm>
            <a:off x="768350" y="2841625"/>
            <a:ext cx="7975600" cy="1781175"/>
          </a:xfrm>
        </p:spPr>
        <p:txBody>
          <a:bodyPr/>
          <a:lstStyle/>
          <a:p>
            <a:pPr eaLnBrk="1" hangingPunct="1">
              <a:spcBef>
                <a:spcPts val="1200"/>
              </a:spcBef>
              <a:buFontTx/>
              <a:buNone/>
            </a:pPr>
            <a:r>
              <a:rPr lang="en-US" altLang="en-US" sz="2800" dirty="0" smtClean="0"/>
              <a:t>A = (8 ft) (12 ft)  =  96 ft</a:t>
            </a:r>
            <a:r>
              <a:rPr lang="en-US" altLang="en-US" sz="2800" baseline="30000" dirty="0" smtClean="0"/>
              <a:t>2</a:t>
            </a:r>
            <a:endParaRPr lang="en-US" altLang="en-US" sz="2800" dirty="0" smtClean="0"/>
          </a:p>
          <a:p>
            <a:pPr eaLnBrk="1" hangingPunct="1">
              <a:spcBef>
                <a:spcPts val="1200"/>
              </a:spcBef>
              <a:buFontTx/>
              <a:buNone/>
            </a:pPr>
            <a:r>
              <a:rPr lang="en-US" altLang="en-US" sz="2800" dirty="0" smtClean="0"/>
              <a:t>U = .064</a:t>
            </a:r>
            <a:r>
              <a:rPr lang="en-US" altLang="en-US" sz="4000" dirty="0" smtClean="0"/>
              <a:t> </a:t>
            </a:r>
            <a:endParaRPr lang="en-US" altLang="en-US" sz="2800" dirty="0" smtClean="0"/>
          </a:p>
          <a:p>
            <a:pPr eaLnBrk="1" hangingPunct="1">
              <a:spcBef>
                <a:spcPts val="1200"/>
              </a:spcBef>
              <a:buFontTx/>
              <a:buNone/>
            </a:pPr>
            <a:r>
              <a:rPr lang="en-US" altLang="en-US" sz="2800" dirty="0" smtClean="0">
                <a:sym typeface="Symbol" pitchFamily="18" charset="2"/>
              </a:rPr>
              <a:t></a:t>
            </a:r>
            <a:r>
              <a:rPr lang="en-US" altLang="en-US" sz="2800" dirty="0" smtClean="0"/>
              <a:t>T = 68</a:t>
            </a:r>
            <a:r>
              <a:rPr lang="en-US" altLang="en-US" sz="2800" dirty="0" smtClean="0">
                <a:latin typeface="Arial"/>
                <a:cs typeface="Arial"/>
              </a:rPr>
              <a:t>°F </a:t>
            </a:r>
            <a:r>
              <a:rPr lang="en-US" altLang="en-US" sz="2800" dirty="0" smtClean="0"/>
              <a:t> -  4</a:t>
            </a:r>
            <a:r>
              <a:rPr lang="en-US" altLang="en-US" sz="2800" dirty="0" smtClean="0">
                <a:cs typeface="Arial"/>
              </a:rPr>
              <a:t>°F</a:t>
            </a:r>
            <a:r>
              <a:rPr lang="en-US" altLang="en-US" sz="2800" dirty="0" smtClean="0"/>
              <a:t>  =  64 °F</a:t>
            </a:r>
          </a:p>
          <a:p>
            <a:pPr eaLnBrk="1" hangingPunct="1">
              <a:buFontTx/>
              <a:buNone/>
            </a:pPr>
            <a:endParaRPr lang="en-US" altLang="en-US" sz="3600" dirty="0" smtClean="0"/>
          </a:p>
        </p:txBody>
      </p:sp>
      <p:grpSp>
        <p:nvGrpSpPr>
          <p:cNvPr id="23556" name="Group 6"/>
          <p:cNvGrpSpPr>
            <a:grpSpLocks/>
          </p:cNvGrpSpPr>
          <p:nvPr/>
        </p:nvGrpSpPr>
        <p:grpSpPr bwMode="auto">
          <a:xfrm>
            <a:off x="5949950" y="5773738"/>
            <a:ext cx="1560513" cy="914400"/>
            <a:chOff x="5949696" y="5596128"/>
            <a:chExt cx="1560576" cy="914400"/>
          </a:xfrm>
        </p:grpSpPr>
        <p:sp>
          <p:nvSpPr>
            <p:cNvPr id="23563" name="TextBox 7"/>
            <p:cNvSpPr txBox="1">
              <a:spLocks noChangeArrowheads="1"/>
            </p:cNvSpPr>
            <p:nvPr/>
          </p:nvSpPr>
          <p:spPr bwMode="auto">
            <a:xfrm>
              <a:off x="6071616" y="5754625"/>
              <a:ext cx="13776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dirty="0"/>
                <a:t>Click here to see equation</a:t>
              </a:r>
            </a:p>
          </p:txBody>
        </p:sp>
        <p:sp>
          <p:nvSpPr>
            <p:cNvPr id="9" name="Striped Right Arrow 8">
              <a:hlinkClick r:id="rId5" action="ppaction://hlinksldjump"/>
            </p:cNvPr>
            <p:cNvSpPr/>
            <p:nvPr/>
          </p:nvSpPr>
          <p:spPr>
            <a:xfrm rot="10800000">
              <a:off x="5949696" y="5596128"/>
              <a:ext cx="1560576" cy="914400"/>
            </a:xfrm>
            <a:prstGeom prst="stripedRightArrow">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aphicFrame>
        <p:nvGraphicFramePr>
          <p:cNvPr id="23557" name="Object 3"/>
          <p:cNvGraphicFramePr>
            <a:graphicFrameLocks noChangeAspect="1"/>
          </p:cNvGraphicFramePr>
          <p:nvPr/>
        </p:nvGraphicFramePr>
        <p:xfrm>
          <a:off x="2206625" y="3421063"/>
          <a:ext cx="1082675" cy="661987"/>
        </p:xfrm>
        <a:graphic>
          <a:graphicData uri="http://schemas.openxmlformats.org/presentationml/2006/ole">
            <mc:AlternateContent xmlns:mc="http://schemas.openxmlformats.org/markup-compatibility/2006">
              <mc:Choice xmlns:v="urn:schemas-microsoft-com:vml" Requires="v">
                <p:oleObj spid="_x0000_s23589" name="Equation" r:id="rId6" imgW="685800" imgH="419100" progId="">
                  <p:embed/>
                </p:oleObj>
              </mc:Choice>
              <mc:Fallback>
                <p:oleObj name="Equation" r:id="rId6" imgW="685800" imgH="41910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6625" y="3421063"/>
                        <a:ext cx="10826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 name="Straight Connector 11"/>
          <p:cNvCxnSpPr/>
          <p:nvPr/>
        </p:nvCxnSpPr>
        <p:spPr>
          <a:xfrm>
            <a:off x="1854234" y="5071493"/>
            <a:ext cx="333373" cy="29306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27454" y="5556084"/>
            <a:ext cx="409575" cy="20002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67919" y="5504983"/>
            <a:ext cx="346075" cy="1587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97555" y="5124123"/>
            <a:ext cx="311149" cy="2058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362648" y="3244334"/>
            <a:ext cx="418704" cy="369332"/>
          </a:xfrm>
          <a:prstGeom prst="rect">
            <a:avLst/>
          </a:prstGeom>
        </p:spPr>
        <p:txBody>
          <a:bodyPr wrap="none">
            <a:spAutoFit/>
          </a:bodyPr>
          <a:lstStyle/>
          <a:p>
            <a:r>
              <a:rPr lang="en-US" altLang="en-US" dirty="0">
                <a:cs typeface="Arial"/>
              </a:rPr>
              <a:t>°F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Heat Loss and Gain</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z="2400" dirty="0" smtClean="0"/>
              <a:t>Heat Transfer</a:t>
            </a:r>
          </a:p>
          <a:p>
            <a:pPr eaLnBrk="1" hangingPunct="1">
              <a:lnSpc>
                <a:spcPct val="90000"/>
              </a:lnSpc>
            </a:pPr>
            <a:r>
              <a:rPr lang="en-US" altLang="en-US" sz="2400" dirty="0" smtClean="0"/>
              <a:t>Heating System Design</a:t>
            </a:r>
          </a:p>
          <a:p>
            <a:pPr eaLnBrk="1" hangingPunct="1">
              <a:lnSpc>
                <a:spcPct val="90000"/>
              </a:lnSpc>
            </a:pPr>
            <a:r>
              <a:rPr lang="en-US" altLang="en-US" sz="2400" dirty="0" smtClean="0"/>
              <a:t>Cooling System Design</a:t>
            </a:r>
          </a:p>
          <a:p>
            <a:pPr eaLnBrk="1" hangingPunct="1">
              <a:lnSpc>
                <a:spcPct val="90000"/>
              </a:lnSpc>
            </a:pPr>
            <a:r>
              <a:rPr lang="en-US" altLang="en-US" sz="2400" dirty="0" smtClean="0"/>
              <a:t>British Thermal Units (Btu)</a:t>
            </a:r>
          </a:p>
          <a:p>
            <a:pPr eaLnBrk="1" hangingPunct="1">
              <a:lnSpc>
                <a:spcPct val="90000"/>
              </a:lnSpc>
            </a:pPr>
            <a:r>
              <a:rPr lang="en-US" altLang="en-US" sz="2400" dirty="0" smtClean="0"/>
              <a:t>Formula for Heat Load</a:t>
            </a:r>
          </a:p>
          <a:p>
            <a:pPr eaLnBrk="1" hangingPunct="1">
              <a:lnSpc>
                <a:spcPct val="90000"/>
              </a:lnSpc>
            </a:pPr>
            <a:r>
              <a:rPr lang="en-US" altLang="en-US" sz="2400" dirty="0" smtClean="0"/>
              <a:t>Heat Loss Through a Wall</a:t>
            </a:r>
          </a:p>
          <a:p>
            <a:pPr eaLnBrk="1" hangingPunct="1">
              <a:lnSpc>
                <a:spcPct val="90000"/>
              </a:lnSpc>
            </a:pPr>
            <a:r>
              <a:rPr lang="en-US" altLang="en-US" sz="2400" dirty="0" smtClean="0"/>
              <a:t>Wall R-Value</a:t>
            </a:r>
          </a:p>
          <a:p>
            <a:pPr eaLnBrk="1" hangingPunct="1">
              <a:lnSpc>
                <a:spcPct val="90000"/>
              </a:lnSpc>
            </a:pPr>
            <a:r>
              <a:rPr lang="en-US" altLang="en-US" sz="2400" dirty="0" smtClean="0"/>
              <a:t>Convert R-Value to U-Factor</a:t>
            </a:r>
          </a:p>
          <a:p>
            <a:pPr eaLnBrk="1" hangingPunct="1">
              <a:lnSpc>
                <a:spcPct val="90000"/>
              </a:lnSpc>
            </a:pPr>
            <a:r>
              <a:rPr lang="en-US" altLang="en-US" sz="2400" dirty="0" smtClean="0"/>
              <a:t>Using Engineering Design Data</a:t>
            </a:r>
          </a:p>
          <a:p>
            <a:pPr eaLnBrk="1" hangingPunct="1">
              <a:lnSpc>
                <a:spcPct val="90000"/>
              </a:lnSpc>
            </a:pPr>
            <a:r>
              <a:rPr lang="el-GR" altLang="en-US" sz="2400" dirty="0" smtClean="0">
                <a:cs typeface="Arial" charset="0"/>
              </a:rPr>
              <a:t>Δ</a:t>
            </a:r>
            <a:r>
              <a:rPr lang="en-US" altLang="en-US" sz="2400" dirty="0" smtClean="0">
                <a:cs typeface="Arial" charset="0"/>
              </a:rPr>
              <a:t>T = Temperature Differential</a:t>
            </a:r>
          </a:p>
          <a:p>
            <a:pPr eaLnBrk="1" hangingPunct="1">
              <a:lnSpc>
                <a:spcPct val="90000"/>
              </a:lnSpc>
            </a:pPr>
            <a:r>
              <a:rPr lang="en-US" altLang="en-US" sz="2400" dirty="0" smtClean="0">
                <a:cs typeface="Arial" charset="0"/>
              </a:rPr>
              <a:t>Total Heat Transmission Load</a:t>
            </a:r>
            <a:endParaRPr lang="el-GR" altLang="en-US" sz="2400" dirty="0" smtClean="0">
              <a:cs typeface="Arial" charset="0"/>
            </a:endParaRPr>
          </a:p>
          <a:p>
            <a:pPr eaLnBrk="1" hangingPunct="1">
              <a:lnSpc>
                <a:spcPct val="90000"/>
              </a:lnSpc>
            </a:pPr>
            <a:endParaRPr lang="en-US" altLang="en-US" sz="2400" dirty="0" smtClean="0"/>
          </a:p>
          <a:p>
            <a:pPr eaLnBrk="1" hangingPunct="1">
              <a:lnSpc>
                <a:spcPct val="90000"/>
              </a:lnSpc>
            </a:pPr>
            <a:endParaRPr lang="en-US" altLang="en-US" sz="2400" dirty="0" smtClean="0"/>
          </a:p>
        </p:txBody>
      </p:sp>
    </p:spTree>
    <p:extLst>
      <p:ext uri="{BB962C8B-B14F-4D97-AF65-F5344CB8AC3E}">
        <p14:creationId xmlns:p14="http://schemas.microsoft.com/office/powerpoint/2010/main" val="3820326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t>Image Resources</a:t>
            </a:r>
          </a:p>
        </p:txBody>
      </p:sp>
      <p:sp>
        <p:nvSpPr>
          <p:cNvPr id="25603" name="Rectangle 3"/>
          <p:cNvSpPr>
            <a:spLocks noGrp="1" noChangeArrowheads="1"/>
          </p:cNvSpPr>
          <p:nvPr>
            <p:ph type="body" idx="1"/>
          </p:nvPr>
        </p:nvSpPr>
        <p:spPr/>
        <p:txBody>
          <a:bodyPr/>
          <a:lstStyle/>
          <a:p>
            <a:pPr eaLnBrk="1" hangingPunct="1">
              <a:buFontTx/>
              <a:buNone/>
            </a:pPr>
            <a:r>
              <a:rPr lang="en-US" altLang="en-US" sz="2000" dirty="0" smtClean="0"/>
              <a:t>Microsoft, Inc. (n.d.). </a:t>
            </a:r>
            <a:r>
              <a:rPr lang="en-US" altLang="en-US" sz="2000" i="1" dirty="0" smtClean="0"/>
              <a:t>Clip art</a:t>
            </a:r>
            <a:r>
              <a:rPr lang="en-US" altLang="en-US" sz="2000" dirty="0" smtClean="0"/>
              <a:t>. Retrieved June 10, 2009, from http://office.microsoft.com/en-us/clipart/default.aspx</a:t>
            </a:r>
          </a:p>
          <a:p>
            <a:pPr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662" y="5424799"/>
            <a:ext cx="3920154" cy="461665"/>
          </a:xfrm>
          <a:prstGeom prst="rect">
            <a:avLst/>
          </a:prstGeom>
          <a:noFill/>
        </p:spPr>
        <p:txBody>
          <a:bodyPr wrap="square" rtlCol="0">
            <a:spAutoFit/>
          </a:bodyPr>
          <a:lstStyle/>
          <a:p>
            <a:pPr lvl="2" indent="-285750">
              <a:spcBef>
                <a:spcPts val="600"/>
              </a:spcBef>
              <a:spcAft>
                <a:spcPts val="600"/>
              </a:spcAft>
              <a:buFont typeface="Arial" panose="020B0604020202020204" pitchFamily="34" charset="0"/>
              <a:buChar char="•"/>
            </a:pPr>
            <a:endParaRPr lang="en-US" sz="2400" dirty="0"/>
          </a:p>
        </p:txBody>
      </p:sp>
      <p:sp>
        <p:nvSpPr>
          <p:cNvPr id="8196" name="Rectangle 4"/>
          <p:cNvSpPr>
            <a:spLocks noGrp="1" noChangeArrowheads="1"/>
          </p:cNvSpPr>
          <p:nvPr>
            <p:ph type="body" idx="1"/>
          </p:nvPr>
        </p:nvSpPr>
        <p:spPr>
          <a:xfrm>
            <a:off x="381000" y="1327831"/>
            <a:ext cx="8229600" cy="5179979"/>
          </a:xfrm>
        </p:spPr>
        <p:txBody>
          <a:bodyPr/>
          <a:lstStyle/>
          <a:p>
            <a:pPr marL="0" indent="0" eaLnBrk="1" hangingPunct="1">
              <a:buFontTx/>
              <a:buNone/>
            </a:pPr>
            <a:r>
              <a:rPr lang="en-US" altLang="en-US" sz="2800" dirty="0" smtClean="0">
                <a:solidFill>
                  <a:srgbClr val="C00000"/>
                </a:solidFill>
              </a:rPr>
              <a:t>Heat transfer </a:t>
            </a:r>
            <a:r>
              <a:rPr lang="en-US" altLang="en-US" sz="2800" dirty="0" smtClean="0"/>
              <a:t>is the exchange of thermal energy between physical systems (depending on the temperature and pressure) by dissipating heat.</a:t>
            </a:r>
          </a:p>
          <a:p>
            <a:pPr lvl="1" eaLnBrk="1" hangingPunct="1">
              <a:buFont typeface="Arial" panose="020B0604020202020204" pitchFamily="34" charset="0"/>
              <a:buChar char="•"/>
            </a:pPr>
            <a:r>
              <a:rPr lang="en-US" altLang="en-US" sz="2400" dirty="0" smtClean="0"/>
              <a:t>Always occurs from the region of high temperature to the region of lower temperature.</a:t>
            </a:r>
          </a:p>
          <a:p>
            <a:pPr lvl="1" eaLnBrk="1" hangingPunct="1">
              <a:buFont typeface="Arial" panose="020B0604020202020204" pitchFamily="34" charset="0"/>
              <a:buChar char="•"/>
            </a:pPr>
            <a:r>
              <a:rPr lang="en-US" altLang="en-US" sz="2400" dirty="0" smtClean="0"/>
              <a:t>Thermal equilibrium is reached when all bodies and the surroundings reach the same temperature.</a:t>
            </a:r>
          </a:p>
          <a:p>
            <a:pPr lvl="1" eaLnBrk="1" hangingPunct="1">
              <a:buFont typeface="Arial" panose="020B0604020202020204" pitchFamily="34" charset="0"/>
              <a:buChar char="•"/>
            </a:pPr>
            <a:r>
              <a:rPr lang="en-US" altLang="en-US" sz="2400" dirty="0"/>
              <a:t>Fundamental </a:t>
            </a:r>
            <a:r>
              <a:rPr lang="en-US" altLang="en-US" sz="2400" dirty="0" smtClean="0"/>
              <a:t>modes </a:t>
            </a:r>
            <a:r>
              <a:rPr lang="en-US" altLang="en-US" sz="2400" dirty="0"/>
              <a:t>of </a:t>
            </a:r>
            <a:r>
              <a:rPr lang="en-US" altLang="en-US" sz="2400" dirty="0" smtClean="0"/>
              <a:t>heat transfer </a:t>
            </a:r>
          </a:p>
          <a:p>
            <a:pPr marL="1657350" lvl="3" indent="-342900">
              <a:spcBef>
                <a:spcPts val="600"/>
              </a:spcBef>
              <a:spcAft>
                <a:spcPts val="600"/>
              </a:spcAft>
              <a:buFont typeface="Courier New" panose="02070309020205020404" pitchFamily="49" charset="0"/>
              <a:buChar char="o"/>
            </a:pPr>
            <a:r>
              <a:rPr lang="en-US" sz="2400" dirty="0" smtClean="0"/>
              <a:t>Conduction</a:t>
            </a:r>
          </a:p>
          <a:p>
            <a:pPr marL="1657350" lvl="3" indent="-342900">
              <a:spcBef>
                <a:spcPts val="600"/>
              </a:spcBef>
              <a:spcAft>
                <a:spcPts val="600"/>
              </a:spcAft>
              <a:buFont typeface="Courier New" panose="02070309020205020404" pitchFamily="49" charset="0"/>
              <a:buChar char="o"/>
            </a:pPr>
            <a:r>
              <a:rPr lang="en-US" sz="2400" dirty="0" smtClean="0"/>
              <a:t>Convection</a:t>
            </a:r>
            <a:endParaRPr lang="en-US" sz="2400" dirty="0"/>
          </a:p>
          <a:p>
            <a:pPr marL="1657350" lvl="3" indent="-342900">
              <a:spcBef>
                <a:spcPts val="600"/>
              </a:spcBef>
              <a:spcAft>
                <a:spcPts val="600"/>
              </a:spcAft>
              <a:buFont typeface="Courier New" panose="02070309020205020404" pitchFamily="49" charset="0"/>
              <a:buChar char="o"/>
            </a:pPr>
            <a:r>
              <a:rPr lang="en-US" sz="2400" dirty="0"/>
              <a:t>Radiation</a:t>
            </a:r>
          </a:p>
          <a:p>
            <a:pPr lvl="2" eaLnBrk="1" hangingPunct="1">
              <a:buFont typeface="Arial" panose="020B0604020202020204" pitchFamily="34" charset="0"/>
              <a:buChar char="•"/>
            </a:pPr>
            <a:endParaRPr lang="en-US" altLang="en-US" dirty="0"/>
          </a:p>
          <a:p>
            <a:pPr lvl="1" eaLnBrk="1" hangingPunct="1">
              <a:buFont typeface="Arial" panose="020B0604020202020204" pitchFamily="34" charset="0"/>
              <a:buChar char="•"/>
            </a:pPr>
            <a:endParaRPr lang="en-US" altLang="en-US" dirty="0" smtClean="0"/>
          </a:p>
        </p:txBody>
      </p:sp>
      <p:sp>
        <p:nvSpPr>
          <p:cNvPr id="8197" name="Rectangle 6"/>
          <p:cNvSpPr>
            <a:spLocks noGrp="1" noChangeArrowheads="1"/>
          </p:cNvSpPr>
          <p:nvPr>
            <p:ph type="title"/>
          </p:nvPr>
        </p:nvSpPr>
        <p:spPr/>
        <p:txBody>
          <a:bodyPr/>
          <a:lstStyle/>
          <a:p>
            <a:pPr eaLnBrk="1" hangingPunct="1"/>
            <a:r>
              <a:rPr lang="en-US" altLang="en-US" dirty="0" smtClean="0"/>
              <a:t>Heat Transfer</a:t>
            </a:r>
          </a:p>
        </p:txBody>
      </p:sp>
      <p:pic>
        <p:nvPicPr>
          <p:cNvPr id="26635" name="Picture 11" descr="C:\Users\dcalvin\AppData\Local\Microsoft\Windows\Temporary Internet Files\Content.IE5\VXKI67F4\Figure_16_03_0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7903" r="20273" b="70593"/>
          <a:stretch/>
        </p:blipFill>
        <p:spPr bwMode="auto">
          <a:xfrm>
            <a:off x="5107021" y="4924148"/>
            <a:ext cx="3297677" cy="160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19" y="3156220"/>
            <a:ext cx="444817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21028" y="3070242"/>
            <a:ext cx="3578515" cy="3108543"/>
          </a:xfrm>
          <a:prstGeom prst="rect">
            <a:avLst/>
          </a:prstGeom>
          <a:noFill/>
        </p:spPr>
        <p:txBody>
          <a:bodyPr wrap="square" rtlCol="0">
            <a:spAutoFit/>
          </a:bodyPr>
          <a:lstStyle/>
          <a:p>
            <a:r>
              <a:rPr lang="en-US" sz="2800" dirty="0" smtClean="0"/>
              <a:t>Reducing heat transfer between the interior and exterior environments is often a priority in designing energy-efficient buildings.</a:t>
            </a:r>
            <a:endParaRPr lang="en-US" sz="2400" dirty="0"/>
          </a:p>
        </p:txBody>
      </p:sp>
      <p:sp>
        <p:nvSpPr>
          <p:cNvPr id="8196" name="Rectangle 4"/>
          <p:cNvSpPr>
            <a:spLocks noGrp="1" noChangeArrowheads="1"/>
          </p:cNvSpPr>
          <p:nvPr>
            <p:ph type="body" idx="1"/>
          </p:nvPr>
        </p:nvSpPr>
        <p:spPr>
          <a:xfrm>
            <a:off x="381000" y="1318104"/>
            <a:ext cx="8229600" cy="1524000"/>
          </a:xfrm>
        </p:spPr>
        <p:txBody>
          <a:bodyPr/>
          <a:lstStyle/>
          <a:p>
            <a:pPr marL="0" indent="0" eaLnBrk="1" hangingPunct="1">
              <a:buFontTx/>
              <a:buNone/>
            </a:pPr>
            <a:r>
              <a:rPr lang="en-US" altLang="en-US" dirty="0" smtClean="0"/>
              <a:t>Creating a comfortable interior environment while using energy efficiently is a common goal in building design.</a:t>
            </a:r>
          </a:p>
        </p:txBody>
      </p:sp>
      <p:sp>
        <p:nvSpPr>
          <p:cNvPr id="8197" name="Rectangle 6"/>
          <p:cNvSpPr>
            <a:spLocks noGrp="1" noChangeArrowheads="1"/>
          </p:cNvSpPr>
          <p:nvPr>
            <p:ph type="title"/>
          </p:nvPr>
        </p:nvSpPr>
        <p:spPr/>
        <p:txBody>
          <a:bodyPr/>
          <a:lstStyle/>
          <a:p>
            <a:pPr eaLnBrk="1" hangingPunct="1"/>
            <a:r>
              <a:rPr lang="en-US" altLang="en-US" dirty="0" smtClean="0"/>
              <a:t>Heat Transfer</a:t>
            </a:r>
          </a:p>
        </p:txBody>
      </p:sp>
      <p:sp>
        <p:nvSpPr>
          <p:cNvPr id="16" name="Curved Up Arrow 15"/>
          <p:cNvSpPr/>
          <p:nvPr/>
        </p:nvSpPr>
        <p:spPr>
          <a:xfrm rot="819291">
            <a:off x="1740974" y="5768463"/>
            <a:ext cx="2193615" cy="243473"/>
          </a:xfrm>
          <a:prstGeom prst="curvedUpArrow">
            <a:avLst>
              <a:gd name="adj1" fmla="val 50000"/>
              <a:gd name="adj2" fmla="val 91297"/>
              <a:gd name="adj3" fmla="val 57051"/>
            </a:avLst>
          </a:prstGeom>
          <a:gradFill>
            <a:gsLst>
              <a:gs pos="48000">
                <a:srgbClr val="CC00FF"/>
              </a:gs>
              <a:gs pos="30000">
                <a:srgbClr val="AD5F61">
                  <a:lumMod val="100000"/>
                </a:srgbClr>
              </a:gs>
              <a:gs pos="0">
                <a:srgbClr val="FF3300"/>
              </a:gs>
              <a:gs pos="73000">
                <a:srgbClr val="9966FF"/>
              </a:gs>
              <a:gs pos="100000">
                <a:srgbClr val="3366FF"/>
              </a:gs>
            </a:gsLst>
            <a:lin ang="0" scaled="0"/>
          </a:gradFill>
          <a:ln w="12700">
            <a:solidFill>
              <a:srgbClr val="C8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urved Up Arrow 16"/>
          <p:cNvSpPr/>
          <p:nvPr/>
        </p:nvSpPr>
        <p:spPr>
          <a:xfrm rot="626742">
            <a:off x="2233046" y="5164891"/>
            <a:ext cx="2201618" cy="243473"/>
          </a:xfrm>
          <a:prstGeom prst="curvedUpArrow">
            <a:avLst>
              <a:gd name="adj1" fmla="val 50000"/>
              <a:gd name="adj2" fmla="val 91297"/>
              <a:gd name="adj3" fmla="val 57051"/>
            </a:avLst>
          </a:prstGeom>
          <a:gradFill>
            <a:gsLst>
              <a:gs pos="48000">
                <a:srgbClr val="CC00FF"/>
              </a:gs>
              <a:gs pos="30000">
                <a:srgbClr val="AD5F61">
                  <a:lumMod val="100000"/>
                </a:srgbClr>
              </a:gs>
              <a:gs pos="0">
                <a:srgbClr val="FF3300"/>
              </a:gs>
              <a:gs pos="73000">
                <a:srgbClr val="9966FF"/>
              </a:gs>
              <a:gs pos="100000">
                <a:srgbClr val="3366FF"/>
              </a:gs>
            </a:gsLst>
            <a:lin ang="0" scaled="0"/>
          </a:gradFill>
          <a:ln w="12700">
            <a:solidFill>
              <a:srgbClr val="C8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02652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Heat Transfer</a:t>
            </a:r>
          </a:p>
        </p:txBody>
      </p:sp>
      <p:sp>
        <p:nvSpPr>
          <p:cNvPr id="5123" name="Rectangle 3"/>
          <p:cNvSpPr>
            <a:spLocks noGrp="1" noChangeArrowheads="1"/>
          </p:cNvSpPr>
          <p:nvPr>
            <p:ph type="body" idx="1"/>
          </p:nvPr>
        </p:nvSpPr>
        <p:spPr/>
        <p:txBody>
          <a:bodyPr/>
          <a:lstStyle/>
          <a:p>
            <a:pPr marL="0" indent="0" eaLnBrk="1" hangingPunct="1">
              <a:buFontTx/>
              <a:buNone/>
            </a:pPr>
            <a:r>
              <a:rPr lang="en-US" altLang="en-US" sz="2800" dirty="0" smtClean="0"/>
              <a:t>Thermal Conduction: The process of heat transfer through a solid by transmitting kinetic energy from one molecule to the next.</a:t>
            </a:r>
          </a:p>
        </p:txBody>
      </p:sp>
      <p:sp>
        <p:nvSpPr>
          <p:cNvPr id="5124" name="Line 9"/>
          <p:cNvSpPr>
            <a:spLocks noChangeShapeType="1"/>
          </p:cNvSpPr>
          <p:nvPr/>
        </p:nvSpPr>
        <p:spPr bwMode="auto">
          <a:xfrm>
            <a:off x="452438" y="5321300"/>
            <a:ext cx="6767512" cy="0"/>
          </a:xfrm>
          <a:prstGeom prst="line">
            <a:avLst/>
          </a:prstGeom>
          <a:noFill/>
          <a:ln w="7620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Rectangle 1"/>
          <p:cNvSpPr/>
          <p:nvPr/>
        </p:nvSpPr>
        <p:spPr>
          <a:xfrm>
            <a:off x="452438" y="4948238"/>
            <a:ext cx="6767512" cy="810536"/>
          </a:xfrm>
          <a:prstGeom prst="rect">
            <a:avLst/>
          </a:prstGeom>
          <a:gradFill>
            <a:gsLst>
              <a:gs pos="52000">
                <a:srgbClr val="AD5F61">
                  <a:lumMod val="100000"/>
                </a:srgbClr>
              </a:gs>
              <a:gs pos="0">
                <a:srgbClr val="FF0000"/>
              </a:gs>
              <a:gs pos="92000">
                <a:schemeClr val="accent1">
                  <a:shade val="67500"/>
                  <a:satMod val="115000"/>
                </a:schemeClr>
              </a:gs>
              <a:gs pos="100000">
                <a:schemeClr val="accent1">
                  <a:shade val="100000"/>
                  <a:satMod val="1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6" name="Picture 4" descr="j023635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6863" y="4948238"/>
            <a:ext cx="140335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smtClean="0"/>
              <a:t>Heat Transfer</a:t>
            </a:r>
          </a:p>
        </p:txBody>
      </p:sp>
      <p:sp>
        <p:nvSpPr>
          <p:cNvPr id="6147" name="Rectangle 3"/>
          <p:cNvSpPr>
            <a:spLocks noGrp="1" noChangeArrowheads="1"/>
          </p:cNvSpPr>
          <p:nvPr>
            <p:ph type="body" idx="1"/>
          </p:nvPr>
        </p:nvSpPr>
        <p:spPr/>
        <p:txBody>
          <a:bodyPr/>
          <a:lstStyle/>
          <a:p>
            <a:pPr marL="0" indent="0" eaLnBrk="1" hangingPunct="1">
              <a:buFontTx/>
              <a:buNone/>
            </a:pPr>
            <a:r>
              <a:rPr lang="en-US" altLang="en-US" sz="2800" dirty="0" smtClean="0"/>
              <a:t>Thermal Convection: Heat transmission by the circulation of a liquid or gas.</a:t>
            </a:r>
          </a:p>
        </p:txBody>
      </p:sp>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42"/>
          <a:stretch/>
        </p:blipFill>
        <p:spPr bwMode="auto">
          <a:xfrm>
            <a:off x="904240" y="2722768"/>
            <a:ext cx="7325360" cy="354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Heat Transfer</a:t>
            </a:r>
          </a:p>
        </p:txBody>
      </p:sp>
      <p:sp>
        <p:nvSpPr>
          <p:cNvPr id="108550" name="Rectangle 6"/>
          <p:cNvSpPr>
            <a:spLocks noChangeArrowheads="1"/>
          </p:cNvSpPr>
          <p:nvPr/>
        </p:nvSpPr>
        <p:spPr bwMode="auto">
          <a:xfrm>
            <a:off x="4141788" y="3343274"/>
            <a:ext cx="519112" cy="3514725"/>
          </a:xfrm>
          <a:prstGeom prst="rect">
            <a:avLst/>
          </a:prstGeom>
          <a:gradFill>
            <a:gsLst>
              <a:gs pos="26000">
                <a:srgbClr val="FF0000"/>
              </a:gs>
              <a:gs pos="0">
                <a:srgbClr val="AC0000"/>
              </a:gs>
              <a:gs pos="83000">
                <a:schemeClr val="accent1"/>
              </a:gs>
            </a:gsLst>
            <a:lin ang="0" scaled="0"/>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174" name="Rectangle 3"/>
          <p:cNvSpPr>
            <a:spLocks noGrp="1" noChangeArrowheads="1"/>
          </p:cNvSpPr>
          <p:nvPr>
            <p:ph type="body" idx="1"/>
          </p:nvPr>
        </p:nvSpPr>
        <p:spPr/>
        <p:txBody>
          <a:bodyPr/>
          <a:lstStyle/>
          <a:p>
            <a:pPr marL="0" indent="0" eaLnBrk="1" hangingPunct="1">
              <a:buFontTx/>
              <a:buNone/>
            </a:pPr>
            <a:r>
              <a:rPr lang="en-US" altLang="en-US" sz="2800" dirty="0" smtClean="0"/>
              <a:t>Radiant Heat: Energy radiated or transmitted as rays, waves, or in the form of particles. </a:t>
            </a:r>
          </a:p>
        </p:txBody>
      </p:sp>
      <p:pic>
        <p:nvPicPr>
          <p:cNvPr id="7173" name="Picture 4" descr="hh01872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4786313"/>
            <a:ext cx="170497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507999" y="3542253"/>
            <a:ext cx="2709863" cy="2894012"/>
            <a:chOff x="-329" y="2887"/>
            <a:chExt cx="1707" cy="1823"/>
          </a:xfrm>
        </p:grpSpPr>
        <p:sp>
          <p:nvSpPr>
            <p:cNvPr id="7175" name="Oval 5"/>
            <p:cNvSpPr>
              <a:spLocks noChangeArrowheads="1"/>
            </p:cNvSpPr>
            <p:nvPr/>
          </p:nvSpPr>
          <p:spPr bwMode="auto">
            <a:xfrm>
              <a:off x="-316" y="2887"/>
              <a:ext cx="1694" cy="1823"/>
            </a:xfrm>
            <a:prstGeom prst="ellipse">
              <a:avLst/>
            </a:prstGeom>
            <a:noFill/>
            <a:ln w="254000">
              <a:solidFill>
                <a:srgbClr val="FF0000">
                  <a:alpha val="59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176" name="Oval 7"/>
            <p:cNvSpPr>
              <a:spLocks noChangeArrowheads="1"/>
            </p:cNvSpPr>
            <p:nvPr/>
          </p:nvSpPr>
          <p:spPr bwMode="auto">
            <a:xfrm>
              <a:off x="-329" y="3314"/>
              <a:ext cx="1290" cy="1388"/>
            </a:xfrm>
            <a:prstGeom prst="ellipse">
              <a:avLst/>
            </a:prstGeom>
            <a:noFill/>
            <a:ln w="254000">
              <a:solidFill>
                <a:srgbClr val="FF0000">
                  <a:alpha val="72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177" name="Oval 9"/>
            <p:cNvSpPr>
              <a:spLocks noChangeArrowheads="1"/>
            </p:cNvSpPr>
            <p:nvPr/>
          </p:nvSpPr>
          <p:spPr bwMode="auto">
            <a:xfrm>
              <a:off x="-134" y="3671"/>
              <a:ext cx="844" cy="908"/>
            </a:xfrm>
            <a:prstGeom prst="ellipse">
              <a:avLst/>
            </a:prstGeom>
            <a:noFill/>
            <a:ln w="254000">
              <a:solidFill>
                <a:srgbClr val="FF0000">
                  <a:alpha val="82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withEffect">
                                  <p:stCondLst>
                                    <p:cond delay="0"/>
                                  </p:stCondLst>
                                  <p:childTnLst>
                                    <p:animClr clrSpc="rgb" dir="cw">
                                      <p:cBhvr>
                                        <p:cTn id="6" dur="3000" fill="hold"/>
                                        <p:tgtEl>
                                          <p:spTgt spid="108550"/>
                                        </p:tgtEl>
                                        <p:attrNameLst>
                                          <p:attrName>fillcolor</p:attrName>
                                        </p:attrNameLst>
                                      </p:cBhvr>
                                      <p:to>
                                        <a:srgbClr val="FF6600"/>
                                      </p:to>
                                    </p:animClr>
                                    <p:set>
                                      <p:cBhvr>
                                        <p:cTn id="7" dur="3000" fill="hold"/>
                                        <p:tgtEl>
                                          <p:spTgt spid="108550"/>
                                        </p:tgtEl>
                                        <p:attrNameLst>
                                          <p:attrName>fill.type</p:attrName>
                                        </p:attrNameLst>
                                      </p:cBhvr>
                                      <p:to>
                                        <p:strVal val="solid"/>
                                      </p:to>
                                    </p:set>
                                    <p:set>
                                      <p:cBhvr>
                                        <p:cTn id="8" dur="3000" fill="hold"/>
                                        <p:tgtEl>
                                          <p:spTgt spid="108550"/>
                                        </p:tgtEl>
                                        <p:attrNameLst>
                                          <p:attrName>fill.on</p:attrName>
                                        </p:attrNameLst>
                                      </p:cBhvr>
                                      <p:to>
                                        <p:strVal val="true"/>
                                      </p:to>
                                    </p:set>
                                  </p:childTnLst>
                                </p:cTn>
                              </p:par>
                              <p:par>
                                <p:cTn id="9" presetID="6" presetClass="emph" presetSubtype="0" fill="hold" nodeType="withEffect">
                                  <p:stCondLst>
                                    <p:cond delay="0"/>
                                  </p:stCondLst>
                                  <p:childTnLst>
                                    <p:animScale>
                                      <p:cBhvr>
                                        <p:cTn id="10" dur="2000" fill="hold"/>
                                        <p:tgtEl>
                                          <p:spTgt spid="2"/>
                                        </p:tgtEl>
                                      </p:cBhvr>
                                      <p:by x="3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440" y="2797653"/>
            <a:ext cx="5963054"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Rectangle 4"/>
          <p:cNvSpPr>
            <a:spLocks noGrp="1" noChangeArrowheads="1"/>
          </p:cNvSpPr>
          <p:nvPr>
            <p:ph type="body" idx="1"/>
          </p:nvPr>
        </p:nvSpPr>
        <p:spPr>
          <a:xfrm>
            <a:off x="381000" y="1318104"/>
            <a:ext cx="8229600" cy="1524000"/>
          </a:xfrm>
        </p:spPr>
        <p:txBody>
          <a:bodyPr/>
          <a:lstStyle/>
          <a:p>
            <a:pPr marL="0" indent="0" eaLnBrk="1" hangingPunct="1">
              <a:buFontTx/>
              <a:buNone/>
            </a:pPr>
            <a:r>
              <a:rPr lang="en-US" altLang="en-US" dirty="0" smtClean="0"/>
              <a:t>Which mode of heat transfer is represented by each type of arrow?.</a:t>
            </a:r>
          </a:p>
        </p:txBody>
      </p:sp>
      <p:sp>
        <p:nvSpPr>
          <p:cNvPr id="8197" name="Rectangle 6"/>
          <p:cNvSpPr>
            <a:spLocks noGrp="1" noChangeArrowheads="1"/>
          </p:cNvSpPr>
          <p:nvPr>
            <p:ph type="title"/>
          </p:nvPr>
        </p:nvSpPr>
        <p:spPr/>
        <p:txBody>
          <a:bodyPr/>
          <a:lstStyle/>
          <a:p>
            <a:pPr eaLnBrk="1" hangingPunct="1"/>
            <a:r>
              <a:rPr lang="en-US" altLang="en-US" dirty="0" smtClean="0"/>
              <a:t>Heat Transfer</a:t>
            </a:r>
          </a:p>
        </p:txBody>
      </p:sp>
      <p:sp>
        <p:nvSpPr>
          <p:cNvPr id="16" name="Curved Up Arrow 15"/>
          <p:cNvSpPr/>
          <p:nvPr/>
        </p:nvSpPr>
        <p:spPr>
          <a:xfrm rot="819291">
            <a:off x="4088035" y="5438171"/>
            <a:ext cx="2193615" cy="243473"/>
          </a:xfrm>
          <a:prstGeom prst="curvedUpArrow">
            <a:avLst>
              <a:gd name="adj1" fmla="val 50000"/>
              <a:gd name="adj2" fmla="val 91297"/>
              <a:gd name="adj3" fmla="val 57051"/>
            </a:avLst>
          </a:prstGeom>
          <a:gradFill>
            <a:gsLst>
              <a:gs pos="48000">
                <a:srgbClr val="CC00FF"/>
              </a:gs>
              <a:gs pos="30000">
                <a:srgbClr val="AD5F61">
                  <a:lumMod val="100000"/>
                </a:srgbClr>
              </a:gs>
              <a:gs pos="0">
                <a:srgbClr val="FF3300"/>
              </a:gs>
              <a:gs pos="73000">
                <a:srgbClr val="9966FF"/>
              </a:gs>
              <a:gs pos="100000">
                <a:srgbClr val="3366FF"/>
              </a:gs>
            </a:gsLst>
            <a:lin ang="0" scaled="0"/>
          </a:gradFill>
          <a:ln w="12700">
            <a:solidFill>
              <a:srgbClr val="C8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urved Up Arrow 16"/>
          <p:cNvSpPr/>
          <p:nvPr/>
        </p:nvSpPr>
        <p:spPr>
          <a:xfrm rot="626742">
            <a:off x="4437655" y="4873332"/>
            <a:ext cx="2201618" cy="243473"/>
          </a:xfrm>
          <a:prstGeom prst="curvedUpArrow">
            <a:avLst>
              <a:gd name="adj1" fmla="val 50000"/>
              <a:gd name="adj2" fmla="val 91297"/>
              <a:gd name="adj3" fmla="val 57051"/>
            </a:avLst>
          </a:prstGeom>
          <a:gradFill>
            <a:gsLst>
              <a:gs pos="48000">
                <a:srgbClr val="CC00FF"/>
              </a:gs>
              <a:gs pos="30000">
                <a:srgbClr val="AD5F61">
                  <a:lumMod val="100000"/>
                </a:srgbClr>
              </a:gs>
              <a:gs pos="0">
                <a:srgbClr val="FF3300"/>
              </a:gs>
              <a:gs pos="73000">
                <a:srgbClr val="9966FF"/>
              </a:gs>
              <a:gs pos="100000">
                <a:srgbClr val="3366FF"/>
              </a:gs>
            </a:gsLst>
            <a:lin ang="0" scaled="0"/>
          </a:gradFill>
          <a:ln w="12700">
            <a:solidFill>
              <a:srgbClr val="C8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 name="Straight Arrow Connector 3"/>
          <p:cNvCxnSpPr/>
          <p:nvPr/>
        </p:nvCxnSpPr>
        <p:spPr>
          <a:xfrm flipH="1">
            <a:off x="4348264" y="4377449"/>
            <a:ext cx="2101174" cy="836579"/>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500664" y="4529849"/>
            <a:ext cx="2101174" cy="836579"/>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10885" y="4918954"/>
            <a:ext cx="1361872" cy="369332"/>
          </a:xfrm>
          <a:prstGeom prst="rect">
            <a:avLst/>
          </a:prstGeom>
          <a:noFill/>
        </p:spPr>
        <p:txBody>
          <a:bodyPr wrap="square" rtlCol="0">
            <a:spAutoFit/>
          </a:bodyPr>
          <a:lstStyle/>
          <a:p>
            <a:r>
              <a:rPr lang="en-US" b="1" dirty="0" smtClean="0">
                <a:latin typeface="Arial Narrow" panose="020B0606020202030204" pitchFamily="34" charset="0"/>
              </a:rPr>
              <a:t>Conduction</a:t>
            </a:r>
            <a:endParaRPr lang="en-US" b="1" dirty="0">
              <a:latin typeface="Arial Narrow" panose="020B0606020202030204" pitchFamily="34" charset="0"/>
            </a:endParaRPr>
          </a:p>
        </p:txBody>
      </p:sp>
      <p:sp>
        <p:nvSpPr>
          <p:cNvPr id="6" name="TextBox 5"/>
          <p:cNvSpPr txBox="1"/>
          <p:nvPr/>
        </p:nvSpPr>
        <p:spPr>
          <a:xfrm rot="20332073">
            <a:off x="5783280" y="4568436"/>
            <a:ext cx="1128408" cy="369332"/>
          </a:xfrm>
          <a:prstGeom prst="rect">
            <a:avLst/>
          </a:prstGeom>
          <a:noFill/>
        </p:spPr>
        <p:txBody>
          <a:bodyPr wrap="square" rtlCol="0">
            <a:spAutoFit/>
          </a:bodyPr>
          <a:lstStyle/>
          <a:p>
            <a:r>
              <a:rPr lang="en-US" b="1" dirty="0" smtClean="0">
                <a:latin typeface="Arial Narrow" panose="020B0606020202030204" pitchFamily="34" charset="0"/>
              </a:rPr>
              <a:t>Radiation</a:t>
            </a:r>
            <a:endParaRPr lang="en-US" b="1" dirty="0">
              <a:latin typeface="Arial Narrow" panose="020B0606020202030204" pitchFamily="34" charset="0"/>
            </a:endParaRPr>
          </a:p>
        </p:txBody>
      </p:sp>
      <p:sp>
        <p:nvSpPr>
          <p:cNvPr id="7" name="TextBox 6"/>
          <p:cNvSpPr txBox="1"/>
          <p:nvPr/>
        </p:nvSpPr>
        <p:spPr>
          <a:xfrm rot="1659179">
            <a:off x="3413278" y="4503766"/>
            <a:ext cx="1215397" cy="369332"/>
          </a:xfrm>
          <a:prstGeom prst="rect">
            <a:avLst/>
          </a:prstGeom>
          <a:noFill/>
        </p:spPr>
        <p:txBody>
          <a:bodyPr wrap="none" rtlCol="0">
            <a:spAutoFit/>
          </a:bodyPr>
          <a:lstStyle/>
          <a:p>
            <a:r>
              <a:rPr lang="en-US" b="1" dirty="0" smtClean="0">
                <a:latin typeface="Arial Narrow" panose="020B0606020202030204" pitchFamily="34" charset="0"/>
              </a:rPr>
              <a:t>Convection</a:t>
            </a:r>
            <a:endParaRPr lang="en-US" b="1" dirty="0">
              <a:latin typeface="Arial Narrow" panose="020B0606020202030204" pitchFamily="34" charset="0"/>
            </a:endParaRPr>
          </a:p>
        </p:txBody>
      </p:sp>
    </p:spTree>
    <p:extLst>
      <p:ext uri="{BB962C8B-B14F-4D97-AF65-F5344CB8AC3E}">
        <p14:creationId xmlns:p14="http://schemas.microsoft.com/office/powerpoint/2010/main" val="315216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par>
                                <p:cTn id="13" presetID="2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C:\Users\dcalvin\AppData\Local\Microsoft\Windows\Temporary Internet Files\Content.IE5\3963SGVD\summer-forest[1].jpg"/>
          <p:cNvPicPr>
            <a:picLocks noChangeAspect="1" noChangeArrowheads="1"/>
          </p:cNvPicPr>
          <p:nvPr/>
        </p:nvPicPr>
        <p:blipFill rotWithShape="1">
          <a:blip r:embed="rId3">
            <a:extLst>
              <a:ext uri="{28A0092B-C50C-407E-A947-70E740481C1C}">
                <a14:useLocalDpi xmlns:a14="http://schemas.microsoft.com/office/drawing/2010/main" val="0"/>
              </a:ext>
            </a:extLst>
          </a:blip>
          <a:srcRect t="13318"/>
          <a:stretch/>
        </p:blipFill>
        <p:spPr bwMode="auto">
          <a:xfrm>
            <a:off x="4815056" y="4120362"/>
            <a:ext cx="4037115" cy="2623164"/>
          </a:xfrm>
          <a:prstGeom prst="rect">
            <a:avLst/>
          </a:prstGeom>
          <a:noFill/>
          <a:effectLst>
            <a:glow rad="228600">
              <a:schemeClr val="bg2">
                <a:lumMod val="60000"/>
                <a:lumOff val="40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869" b="93170" l="25000" r="83333"/>
                    </a14:imgEffect>
                  </a14:imgLayer>
                </a14:imgProps>
              </a:ext>
              <a:ext uri="{28A0092B-C50C-407E-A947-70E740481C1C}">
                <a14:useLocalDpi xmlns:a14="http://schemas.microsoft.com/office/drawing/2010/main" val="0"/>
              </a:ext>
            </a:extLst>
          </a:blip>
          <a:srcRect l="23990" t="23640" r="16664" b="7187"/>
          <a:stretch>
            <a:fillRect/>
          </a:stretch>
        </p:blipFill>
        <p:spPr bwMode="auto">
          <a:xfrm>
            <a:off x="5020980" y="5438977"/>
            <a:ext cx="1457641" cy="122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
          <p:cNvSpPr>
            <a:spLocks noChangeArrowheads="1"/>
          </p:cNvSpPr>
          <p:nvPr/>
        </p:nvSpPr>
        <p:spPr bwMode="auto">
          <a:xfrm rot="5400000">
            <a:off x="6716322" y="5975165"/>
            <a:ext cx="418630" cy="339696"/>
          </a:xfrm>
          <a:prstGeom prst="downArrow">
            <a:avLst>
              <a:gd name="adj1" fmla="val 50000"/>
              <a:gd name="adj2" fmla="val 25000"/>
            </a:avLst>
          </a:prstGeom>
          <a:gradFill rotWithShape="1">
            <a:gsLst>
              <a:gs pos="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6" name="AutoShape 10"/>
          <p:cNvSpPr>
            <a:spLocks noChangeArrowheads="1"/>
          </p:cNvSpPr>
          <p:nvPr/>
        </p:nvSpPr>
        <p:spPr bwMode="auto">
          <a:xfrm rot="5400000">
            <a:off x="6546474" y="6097060"/>
            <a:ext cx="418629" cy="339696"/>
          </a:xfrm>
          <a:prstGeom prst="downArrow">
            <a:avLst>
              <a:gd name="adj1" fmla="val 50000"/>
              <a:gd name="adj2" fmla="val 25000"/>
            </a:avLst>
          </a:prstGeom>
          <a:gradFill rotWithShape="1">
            <a:gsLst>
              <a:gs pos="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24585" name="Picture 9" descr="C:\Users\dcalvin\AppData\Local\Microsoft\Windows\Temporary Internet Files\Content.IE5\VXKI67F4\winter-sunset-1354391377HSF[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871" y="4120362"/>
            <a:ext cx="3918888" cy="2602387"/>
          </a:xfrm>
          <a:prstGeom prst="rect">
            <a:avLst/>
          </a:prstGeom>
          <a:noFill/>
          <a:effectLst>
            <a:glow rad="228600">
              <a:schemeClr val="accent1">
                <a:lumMod val="75000"/>
                <a:alpha val="40000"/>
              </a:schemeClr>
            </a:glow>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4956" b="93958" l="22980" r="84280"/>
                    </a14:imgEffect>
                  </a14:imgLayer>
                </a14:imgProps>
              </a:ext>
              <a:ext uri="{28A0092B-C50C-407E-A947-70E740481C1C}">
                <a14:useLocalDpi xmlns:a14="http://schemas.microsoft.com/office/drawing/2010/main" val="0"/>
              </a:ext>
            </a:extLst>
          </a:blip>
          <a:srcRect l="23990" t="23640" r="16664" b="7187"/>
          <a:stretch>
            <a:fillRect/>
          </a:stretch>
        </p:blipFill>
        <p:spPr bwMode="auto">
          <a:xfrm>
            <a:off x="459242" y="5450395"/>
            <a:ext cx="1607527" cy="1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body" idx="1"/>
          </p:nvPr>
        </p:nvSpPr>
        <p:spPr>
          <a:xfrm>
            <a:off x="381000" y="1143000"/>
            <a:ext cx="8229600" cy="1524000"/>
          </a:xfrm>
        </p:spPr>
        <p:txBody>
          <a:bodyPr/>
          <a:lstStyle/>
          <a:p>
            <a:pPr eaLnBrk="1" hangingPunct="1"/>
            <a:r>
              <a:rPr lang="en-US" altLang="en-US" sz="2400" dirty="0" smtClean="0">
                <a:solidFill>
                  <a:srgbClr val="0000FF"/>
                </a:solidFill>
              </a:rPr>
              <a:t>Heat loss</a:t>
            </a:r>
            <a:r>
              <a:rPr lang="en-US" altLang="en-US" sz="2400" dirty="0" smtClean="0"/>
              <a:t> occurs in the winter when a heating system warms the inside air</a:t>
            </a:r>
          </a:p>
          <a:p>
            <a:pPr lvl="1" eaLnBrk="1" hangingPunct="1"/>
            <a:r>
              <a:rPr lang="en-US" altLang="en-US" sz="2000" dirty="0" smtClean="0"/>
              <a:t>the outside temperature is lower than the inside temperature</a:t>
            </a:r>
          </a:p>
          <a:p>
            <a:pPr eaLnBrk="1" hangingPunct="1"/>
            <a:r>
              <a:rPr lang="en-US" altLang="en-US" sz="2400" dirty="0" smtClean="0">
                <a:solidFill>
                  <a:srgbClr val="C00000"/>
                </a:solidFill>
              </a:rPr>
              <a:t>Heat</a:t>
            </a:r>
            <a:r>
              <a:rPr lang="en-US" altLang="en-US" sz="2400" dirty="0" smtClean="0"/>
              <a:t> </a:t>
            </a:r>
            <a:r>
              <a:rPr lang="en-US" altLang="en-US" sz="2400" dirty="0" smtClean="0">
                <a:solidFill>
                  <a:srgbClr val="C00000"/>
                </a:solidFill>
              </a:rPr>
              <a:t>gain</a:t>
            </a:r>
            <a:r>
              <a:rPr lang="en-US" altLang="en-US" sz="2400" dirty="0" smtClean="0"/>
              <a:t> occurs in summer when air conditioning cools the inside air </a:t>
            </a:r>
          </a:p>
          <a:p>
            <a:pPr lvl="1" eaLnBrk="1" hangingPunct="1"/>
            <a:r>
              <a:rPr lang="en-US" altLang="en-US" sz="2000" dirty="0" smtClean="0"/>
              <a:t>the outside temperature is higher than the inside temperature</a:t>
            </a:r>
          </a:p>
        </p:txBody>
      </p:sp>
      <p:sp>
        <p:nvSpPr>
          <p:cNvPr id="8197" name="Rectangle 6"/>
          <p:cNvSpPr>
            <a:spLocks noGrp="1" noChangeArrowheads="1"/>
          </p:cNvSpPr>
          <p:nvPr>
            <p:ph type="title"/>
          </p:nvPr>
        </p:nvSpPr>
        <p:spPr>
          <a:xfrm>
            <a:off x="459242" y="264910"/>
            <a:ext cx="8229600" cy="921864"/>
          </a:xfrm>
        </p:spPr>
        <p:txBody>
          <a:bodyPr/>
          <a:lstStyle/>
          <a:p>
            <a:pPr eaLnBrk="1" hangingPunct="1"/>
            <a:r>
              <a:rPr lang="en-US" altLang="en-US" dirty="0" smtClean="0"/>
              <a:t>Heat Transfer</a:t>
            </a:r>
          </a:p>
        </p:txBody>
      </p:sp>
      <p:sp>
        <p:nvSpPr>
          <p:cNvPr id="14342" name="AutoShape 7"/>
          <p:cNvSpPr>
            <a:spLocks noChangeArrowheads="1"/>
          </p:cNvSpPr>
          <p:nvPr/>
        </p:nvSpPr>
        <p:spPr bwMode="auto">
          <a:xfrm rot="16200000">
            <a:off x="1799177" y="5964045"/>
            <a:ext cx="677275" cy="323787"/>
          </a:xfrm>
          <a:prstGeom prst="downArrow">
            <a:avLst>
              <a:gd name="adj1" fmla="val 50000"/>
              <a:gd name="adj2" fmla="val 25000"/>
            </a:avLst>
          </a:prstGeom>
          <a:gradFill rotWithShape="1">
            <a:gsLst>
              <a:gs pos="0">
                <a:srgbClr val="FF0000"/>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4343" name="AutoShape 8"/>
          <p:cNvSpPr>
            <a:spLocks noChangeArrowheads="1"/>
          </p:cNvSpPr>
          <p:nvPr/>
        </p:nvSpPr>
        <p:spPr bwMode="auto">
          <a:xfrm rot="16200000">
            <a:off x="1525146" y="6082558"/>
            <a:ext cx="676579" cy="406668"/>
          </a:xfrm>
          <a:prstGeom prst="downArrow">
            <a:avLst>
              <a:gd name="adj1" fmla="val 50000"/>
              <a:gd name="adj2" fmla="val 25000"/>
            </a:avLst>
          </a:prstGeom>
          <a:gradFill rotWithShape="1">
            <a:gsLst>
              <a:gs pos="0">
                <a:srgbClr val="FF0000"/>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4344" name="AutoShape 9"/>
          <p:cNvSpPr>
            <a:spLocks noChangeArrowheads="1"/>
          </p:cNvSpPr>
          <p:nvPr/>
        </p:nvSpPr>
        <p:spPr bwMode="auto">
          <a:xfrm rot="16200000">
            <a:off x="1184060" y="6264177"/>
            <a:ext cx="641182" cy="483292"/>
          </a:xfrm>
          <a:prstGeom prst="downArrow">
            <a:avLst>
              <a:gd name="adj1" fmla="val 50000"/>
              <a:gd name="adj2" fmla="val 25000"/>
            </a:avLst>
          </a:prstGeom>
          <a:gradFill rotWithShape="1">
            <a:gsLst>
              <a:gs pos="0">
                <a:srgbClr val="FF0000"/>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4" name="AutoShape 8"/>
          <p:cNvSpPr>
            <a:spLocks noChangeArrowheads="1"/>
          </p:cNvSpPr>
          <p:nvPr/>
        </p:nvSpPr>
        <p:spPr bwMode="auto">
          <a:xfrm rot="5400000">
            <a:off x="6376626" y="6230109"/>
            <a:ext cx="418630" cy="339696"/>
          </a:xfrm>
          <a:prstGeom prst="downArrow">
            <a:avLst>
              <a:gd name="adj1" fmla="val 50000"/>
              <a:gd name="adj2" fmla="val 25000"/>
            </a:avLst>
          </a:prstGeom>
          <a:gradFill rotWithShape="1">
            <a:gsLst>
              <a:gs pos="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500"/>
                                        <p:tgtEl>
                                          <p:spTgt spid="819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xEl>
                                              <p:pRg st="1" end="1"/>
                                            </p:txEl>
                                          </p:spTgt>
                                        </p:tgtEl>
                                        <p:attrNameLst>
                                          <p:attrName>style.visibility</p:attrName>
                                        </p:attrNameLst>
                                      </p:cBhvr>
                                      <p:to>
                                        <p:strVal val="visible"/>
                                      </p:to>
                                    </p:set>
                                    <p:animEffect transition="in" filter="fade">
                                      <p:cBhvr>
                                        <p:cTn id="10" dur="500"/>
                                        <p:tgtEl>
                                          <p:spTgt spid="819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fade">
                                      <p:cBhvr>
                                        <p:cTn id="13" dur="500"/>
                                        <p:tgtEl>
                                          <p:spTgt spid="819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14342"/>
                                        </p:tgtEl>
                                        <p:attrNameLst>
                                          <p:attrName>style.visibility</p:attrName>
                                        </p:attrNameLst>
                                      </p:cBhvr>
                                      <p:to>
                                        <p:strVal val="visible"/>
                                      </p:to>
                                    </p:set>
                                    <p:animEffect transition="in" filter="fade">
                                      <p:cBhvr>
                                        <p:cTn id="18" dur="500"/>
                                        <p:tgtEl>
                                          <p:spTgt spid="14342"/>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4343"/>
                                        </p:tgtEl>
                                        <p:attrNameLst>
                                          <p:attrName>style.visibility</p:attrName>
                                        </p:attrNameLst>
                                      </p:cBhvr>
                                      <p:to>
                                        <p:strVal val="visible"/>
                                      </p:to>
                                    </p:set>
                                    <p:animEffect transition="in" filter="fade">
                                      <p:cBhvr>
                                        <p:cTn id="21" dur="500"/>
                                        <p:tgtEl>
                                          <p:spTgt spid="14343"/>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4344"/>
                                        </p:tgtEl>
                                        <p:attrNameLst>
                                          <p:attrName>style.visibility</p:attrName>
                                        </p:attrNameLst>
                                      </p:cBhvr>
                                      <p:to>
                                        <p:strVal val="visible"/>
                                      </p:to>
                                    </p:set>
                                    <p:animEffect transition="in" filter="fade">
                                      <p:cBhvr>
                                        <p:cTn id="24" dur="500"/>
                                        <p:tgtEl>
                                          <p:spTgt spid="14344"/>
                                        </p:tgtEl>
                                      </p:cBhvr>
                                    </p:animEffect>
                                  </p:childTnLst>
                                </p:cTn>
                              </p:par>
                              <p:par>
                                <p:cTn id="25" presetID="63" presetClass="path" presetSubtype="0" repeatCount="3000" accel="50000" decel="50000" fill="remove" grpId="0" nodeType="withEffect">
                                  <p:stCondLst>
                                    <p:cond delay="0"/>
                                  </p:stCondLst>
                                  <p:childTnLst>
                                    <p:animMotion origin="layout" path="M -4.16667E-6 1.11111E-6 L 0.07778 1.11111E-6 " pathEditMode="relative" rAng="0" ptsTypes="AA">
                                      <p:cBhvr>
                                        <p:cTn id="26" dur="2000" fill="hold"/>
                                        <p:tgtEl>
                                          <p:spTgt spid="14342"/>
                                        </p:tgtEl>
                                        <p:attrNameLst>
                                          <p:attrName>ppt_x</p:attrName>
                                          <p:attrName>ppt_y</p:attrName>
                                        </p:attrNameLst>
                                      </p:cBhvr>
                                      <p:rCtr x="3889" y="0"/>
                                    </p:animMotion>
                                  </p:childTnLst>
                                </p:cTn>
                              </p:par>
                              <p:par>
                                <p:cTn id="27" presetID="63" presetClass="path" presetSubtype="0" repeatCount="3000" accel="50000" decel="50000" fill="remove" grpId="0" nodeType="withEffect">
                                  <p:stCondLst>
                                    <p:cond delay="0"/>
                                  </p:stCondLst>
                                  <p:childTnLst>
                                    <p:animMotion origin="layout" path="M -3.61111E-6 3.7037E-7 L 0.10209 3.7037E-7 " pathEditMode="relative" rAng="0" ptsTypes="AA">
                                      <p:cBhvr>
                                        <p:cTn id="28" dur="2000" fill="hold"/>
                                        <p:tgtEl>
                                          <p:spTgt spid="14343"/>
                                        </p:tgtEl>
                                        <p:attrNameLst>
                                          <p:attrName>ppt_x</p:attrName>
                                          <p:attrName>ppt_y</p:attrName>
                                        </p:attrNameLst>
                                      </p:cBhvr>
                                      <p:rCtr x="5104" y="0"/>
                                    </p:animMotion>
                                  </p:childTnLst>
                                </p:cTn>
                              </p:par>
                              <p:par>
                                <p:cTn id="29" presetID="63" presetClass="path" presetSubtype="0" repeatCount="3000" accel="50000" decel="50000" fill="remove" grpId="0" nodeType="withEffect">
                                  <p:stCondLst>
                                    <p:cond delay="0"/>
                                  </p:stCondLst>
                                  <p:childTnLst>
                                    <p:animMotion origin="layout" path="M 1.38889E-6 1.85185E-6 L 0.12673 -0.00278 " pathEditMode="relative" rAng="0" ptsTypes="AA">
                                      <p:cBhvr>
                                        <p:cTn id="30" dur="2000" fill="hold"/>
                                        <p:tgtEl>
                                          <p:spTgt spid="14344"/>
                                        </p:tgtEl>
                                        <p:attrNameLst>
                                          <p:attrName>ppt_x</p:attrName>
                                          <p:attrName>ppt_y</p:attrName>
                                        </p:attrNameLst>
                                      </p:cBhvr>
                                      <p:rCtr x="6337" y="-139"/>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6">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96">
                                            <p:txEl>
                                              <p:pRg st="3" end="3"/>
                                            </p:txEl>
                                          </p:spTgt>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35" presetClass="path" presetSubtype="0" repeatCount="3000" accel="50000" decel="50000" fill="remove" grpId="0" nodeType="withEffect">
                                  <p:stCondLst>
                                    <p:cond delay="0"/>
                                  </p:stCondLst>
                                  <p:childTnLst>
                                    <p:animMotion origin="layout" path="M -1.66667E-6 -4.81481E-6 L -0.04826 -0.00069 " pathEditMode="relative" rAng="0" ptsTypes="AA">
                                      <p:cBhvr>
                                        <p:cTn id="52" dur="2000" fill="hold"/>
                                        <p:tgtEl>
                                          <p:spTgt spid="15"/>
                                        </p:tgtEl>
                                        <p:attrNameLst>
                                          <p:attrName>ppt_x</p:attrName>
                                          <p:attrName>ppt_y</p:attrName>
                                        </p:attrNameLst>
                                      </p:cBhvr>
                                      <p:rCtr x="-2413" y="-46"/>
                                    </p:animMotion>
                                  </p:childTnLst>
                                </p:cTn>
                              </p:par>
                              <p:par>
                                <p:cTn id="53" presetID="35" presetClass="path" presetSubtype="0" repeatCount="3000" accel="50000" decel="50000" fill="remove" grpId="0" nodeType="withEffect">
                                  <p:stCondLst>
                                    <p:cond delay="0"/>
                                  </p:stCondLst>
                                  <p:childTnLst>
                                    <p:animMotion origin="layout" path="M 4.72222E-6 1.11111E-6 L -0.06129 -0.00463 " pathEditMode="relative" rAng="0" ptsTypes="AA">
                                      <p:cBhvr>
                                        <p:cTn id="54" dur="2000" fill="hold"/>
                                        <p:tgtEl>
                                          <p:spTgt spid="16"/>
                                        </p:tgtEl>
                                        <p:attrNameLst>
                                          <p:attrName>ppt_x</p:attrName>
                                          <p:attrName>ppt_y</p:attrName>
                                        </p:attrNameLst>
                                      </p:cBhvr>
                                      <p:rCtr x="-3073" y="-231"/>
                                    </p:animMotion>
                                  </p:childTnLst>
                                </p:cTn>
                              </p:par>
                              <p:par>
                                <p:cTn id="55" presetID="35" presetClass="path" presetSubtype="0" repeatCount="3000" accel="50000" decel="50000" fill="remove" grpId="0" nodeType="withEffect">
                                  <p:stCondLst>
                                    <p:cond delay="0"/>
                                  </p:stCondLst>
                                  <p:childTnLst>
                                    <p:animMotion origin="layout" path="M 1.11111E-6 -1.85185E-6 L -0.07656 -0.00324 " pathEditMode="relative" rAng="0" ptsTypes="AA">
                                      <p:cBhvr>
                                        <p:cTn id="56" dur="2000" fill="hold"/>
                                        <p:tgtEl>
                                          <p:spTgt spid="14"/>
                                        </p:tgtEl>
                                        <p:attrNameLst>
                                          <p:attrName>ppt_x</p:attrName>
                                          <p:attrName>ppt_y</p:attrName>
                                        </p:attrNameLst>
                                      </p:cBhvr>
                                      <p:rCtr x="-3837"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4342" grpId="0" animBg="1"/>
      <p:bldP spid="14342" grpId="1" animBg="1"/>
      <p:bldP spid="14343" grpId="0" animBg="1"/>
      <p:bldP spid="14343" grpId="1" animBg="1"/>
      <p:bldP spid="14344" grpId="0" animBg="1"/>
      <p:bldP spid="14344" grpId="1" animBg="1"/>
      <p:bldP spid="14" grpId="0" animBg="1"/>
      <p:bldP spid="14" grpId="1" animBg="1"/>
    </p:bldLst>
  </p:timing>
</p:sld>
</file>

<file path=ppt/theme/theme1.xml><?xml version="1.0" encoding="utf-8"?>
<a:theme xmlns:a="http://schemas.openxmlformats.org/drawingml/2006/main" name="General_PowerPoint_Template_2008">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General_PowerPoint_Template_2008</Template>
  <TotalTime>4858</TotalTime>
  <Words>2190</Words>
  <Application>Microsoft Office PowerPoint</Application>
  <PresentationFormat>On-screen Show (4:3)</PresentationFormat>
  <Paragraphs>251</Paragraphs>
  <Slides>25</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General_PowerPoint_Template_2008</vt:lpstr>
      <vt:lpstr>1_Custom Design</vt:lpstr>
      <vt:lpstr>Equation</vt:lpstr>
      <vt:lpstr>PowerPoint Presentation</vt:lpstr>
      <vt:lpstr>Heat Loss and Gain</vt:lpstr>
      <vt:lpstr>Heat Transfer</vt:lpstr>
      <vt:lpstr>Heat Transfer</vt:lpstr>
      <vt:lpstr>Heat Transfer</vt:lpstr>
      <vt:lpstr>Heat Transfer</vt:lpstr>
      <vt:lpstr>Heat Transfer</vt:lpstr>
      <vt:lpstr>Heat Transfer</vt:lpstr>
      <vt:lpstr>Heat Transfer</vt:lpstr>
      <vt:lpstr>Heating System Design</vt:lpstr>
      <vt:lpstr>Cooling System Design</vt:lpstr>
      <vt:lpstr>British Thermal Unit (Btu)</vt:lpstr>
      <vt:lpstr>British Thermal Unit (Btu)</vt:lpstr>
      <vt:lpstr>British Thermal Unit (Btu)</vt:lpstr>
      <vt:lpstr>British Thermal Unit (Btu)</vt:lpstr>
      <vt:lpstr>Formula for Heat Load</vt:lpstr>
      <vt:lpstr>Heat Loss Through a Wall</vt:lpstr>
      <vt:lpstr>Wall R-Value</vt:lpstr>
      <vt:lpstr>Convert R-Value to U-Factor</vt:lpstr>
      <vt:lpstr>Using Engineering Design Data</vt:lpstr>
      <vt:lpstr>Using Engineering Design Data</vt:lpstr>
      <vt:lpstr>T = Temperature Differential</vt:lpstr>
      <vt:lpstr>Total Heat Loss  (or Transmission Load)   Q' = AU T</vt:lpstr>
      <vt:lpstr>Heat Loss and Gain</vt:lpstr>
      <vt:lpstr>Image Resources</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Loss and Gain</dc:title>
  <dc:subject>CEA - Lesson 2.2 - Cost and Efficiency Analysis</dc:subject>
  <dc:creator>CEA Revision Team</dc:creator>
  <cp:lastModifiedBy>Deborah Calvin</cp:lastModifiedBy>
  <cp:revision>193</cp:revision>
  <dcterms:created xsi:type="dcterms:W3CDTF">2009-03-10T18:29:05Z</dcterms:created>
  <dcterms:modified xsi:type="dcterms:W3CDTF">2017-01-19T21:18:23Z</dcterms:modified>
</cp:coreProperties>
</file>