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6"/>
  </p:notesMasterIdLst>
  <p:handoutMasterIdLst>
    <p:handoutMasterId r:id="rId47"/>
  </p:handoutMasterIdLst>
  <p:sldIdLst>
    <p:sldId id="298" r:id="rId3"/>
    <p:sldId id="260" r:id="rId4"/>
    <p:sldId id="261" r:id="rId5"/>
    <p:sldId id="262" r:id="rId6"/>
    <p:sldId id="263" r:id="rId7"/>
    <p:sldId id="264" r:id="rId8"/>
    <p:sldId id="265" r:id="rId9"/>
    <p:sldId id="266" r:id="rId10"/>
    <p:sldId id="267" r:id="rId11"/>
    <p:sldId id="268" r:id="rId12"/>
    <p:sldId id="269" r:id="rId13"/>
    <p:sldId id="270" r:id="rId14"/>
    <p:sldId id="271" r:id="rId15"/>
    <p:sldId id="300" r:id="rId16"/>
    <p:sldId id="29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1" r:id="rId30"/>
    <p:sldId id="284" r:id="rId31"/>
    <p:sldId id="285" r:id="rId32"/>
    <p:sldId id="286" r:id="rId33"/>
    <p:sldId id="302" r:id="rId34"/>
    <p:sldId id="288" r:id="rId35"/>
    <p:sldId id="289" r:id="rId36"/>
    <p:sldId id="303" r:id="rId37"/>
    <p:sldId id="290" r:id="rId38"/>
    <p:sldId id="291" r:id="rId39"/>
    <p:sldId id="297" r:id="rId40"/>
    <p:sldId id="296" r:id="rId41"/>
    <p:sldId id="292" r:id="rId42"/>
    <p:sldId id="293" r:id="rId43"/>
    <p:sldId id="294" r:id="rId44"/>
    <p:sldId id="29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31" autoAdjust="0"/>
  </p:normalViewPr>
  <p:slideViewPr>
    <p:cSldViewPr>
      <p:cViewPr varScale="1">
        <p:scale>
          <a:sx n="90" d="100"/>
          <a:sy n="90" d="100"/>
        </p:scale>
        <p:origin x="90" y="258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61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38100" y="39688"/>
            <a:ext cx="3038475" cy="463550"/>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Principles and Elements of Design Applied to Architecture</a:t>
            </a:r>
            <a:endParaRPr lang="en-US" sz="1200" dirty="0"/>
          </a:p>
        </p:txBody>
      </p:sp>
      <p:sp>
        <p:nvSpPr>
          <p:cNvPr id="7" name="Rectangle 6"/>
          <p:cNvSpPr>
            <a:spLocks noGrp="1" noChangeArrowheads="1"/>
          </p:cNvSpPr>
          <p:nvPr/>
        </p:nvSpPr>
        <p:spPr bwMode="auto">
          <a:xfrm>
            <a:off x="3730625" y="39688"/>
            <a:ext cx="3038475" cy="650875"/>
          </a:xfrm>
          <a:prstGeom prst="rect">
            <a:avLst/>
          </a:prstGeom>
          <a:noFill/>
          <a:ln w="9525">
            <a:noFill/>
            <a:miter lim="800000"/>
            <a:headEnd/>
            <a:tailEnd/>
          </a:ln>
          <a:effectLst/>
        </p:spPr>
        <p:txBody>
          <a:bodyPr lIns="93177" tIns="46589" rIns="93177" bIns="46589"/>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smtClean="0"/>
              <a:t>Civil Engineering and Architecture</a:t>
            </a:r>
            <a:endParaRPr lang="en-US" sz="1200" baseline="30000" dirty="0"/>
          </a:p>
          <a:p>
            <a:pPr>
              <a:defRPr/>
            </a:pPr>
            <a:r>
              <a:rPr lang="en-US" sz="1200" dirty="0"/>
              <a:t>Unit </a:t>
            </a:r>
            <a:r>
              <a:rPr lang="en-US" sz="1200" dirty="0" smtClean="0"/>
              <a:t>1 </a:t>
            </a:r>
            <a:r>
              <a:rPr lang="en-US" sz="1200" dirty="0"/>
              <a:t>– </a:t>
            </a:r>
            <a:r>
              <a:rPr lang="en-US" sz="1200" dirty="0" smtClean="0"/>
              <a:t>Lesson 1.1– History of Civil Engineering and  Architecture</a:t>
            </a:r>
            <a:endParaRPr lang="en-US" sz="1200" dirty="0"/>
          </a:p>
        </p:txBody>
      </p:sp>
      <p:sp>
        <p:nvSpPr>
          <p:cNvPr id="8" name="Rectangle 7"/>
          <p:cNvSpPr>
            <a:spLocks noGrp="1" noChangeArrowheads="1"/>
          </p:cNvSpPr>
          <p:nvPr/>
        </p:nvSpPr>
        <p:spPr bwMode="auto">
          <a:xfrm>
            <a:off x="49213" y="8545513"/>
            <a:ext cx="3038475" cy="466725"/>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200" dirty="0"/>
              <a:t>Project Lead The Way, Inc.</a:t>
            </a:r>
            <a:endParaRPr lang="en-US" sz="1200" baseline="30000" dirty="0"/>
          </a:p>
          <a:p>
            <a:pPr>
              <a:defRPr/>
            </a:pPr>
            <a:r>
              <a:rPr lang="en-US" sz="1200" dirty="0"/>
              <a:t>Copyright </a:t>
            </a:r>
            <a:r>
              <a:rPr lang="en-US" sz="1200" dirty="0" smtClean="0"/>
              <a:t>2010</a:t>
            </a:r>
            <a:endParaRPr lang="en-US" sz="1200" dirty="0"/>
          </a:p>
        </p:txBody>
      </p:sp>
      <p:sp>
        <p:nvSpPr>
          <p:cNvPr id="9" name="Rectangle 8"/>
          <p:cNvSpPr>
            <a:spLocks noGrp="1" noChangeArrowheads="1"/>
          </p:cNvSpPr>
          <p:nvPr/>
        </p:nvSpPr>
        <p:spPr bwMode="auto">
          <a:xfrm>
            <a:off x="3781425" y="8640763"/>
            <a:ext cx="3038475" cy="463550"/>
          </a:xfrm>
          <a:prstGeom prst="rect">
            <a:avLst/>
          </a:prstGeom>
          <a:noFill/>
          <a:ln w="9525">
            <a:noFill/>
            <a:miter lim="800000"/>
            <a:headEnd/>
            <a:tailEnd/>
          </a:ln>
          <a:effectLst/>
        </p:spPr>
        <p:txBody>
          <a:bodyPr lIns="93177" tIns="46589" rIns="93177" bIns="46589"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E56134D-798B-4A78-926D-A172A381310D}" type="slidenum">
              <a:rPr lang="en-US"/>
              <a:pPr>
                <a:defRPr/>
              </a:pPr>
              <a:t>‹#›</a:t>
            </a:fld>
            <a:endParaRPr lang="en-US" dirty="0"/>
          </a:p>
        </p:txBody>
      </p:sp>
    </p:spTree>
    <p:extLst>
      <p:ext uri="{BB962C8B-B14F-4D97-AF65-F5344CB8AC3E}">
        <p14:creationId xmlns:p14="http://schemas.microsoft.com/office/powerpoint/2010/main" val="2552429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 name="Date Placeholder 8"/>
          <p:cNvSpPr>
            <a:spLocks noGrp="1"/>
          </p:cNvSpPr>
          <p:nvPr>
            <p:ph type="dt" idx="1"/>
          </p:nvPr>
        </p:nvSpPr>
        <p:spPr>
          <a:xfrm>
            <a:off x="3581400" y="76200"/>
            <a:ext cx="3200400" cy="533400"/>
          </a:xfrm>
          <a:prstGeom prst="rect">
            <a:avLst/>
          </a:prstGeom>
        </p:spPr>
        <p:txBody>
          <a:bodyPr vert="horz" lIns="91440" tIns="45720" rIns="91440" bIns="45720" rtlCol="0"/>
          <a:lstStyle>
            <a:lvl1pPr algn="r">
              <a:defRPr sz="1200"/>
            </a:lvl1pPr>
          </a:lstStyle>
          <a:p>
            <a:pPr>
              <a:defRPr/>
            </a:pPr>
            <a:r>
              <a:rPr lang="en-US"/>
              <a:t>Civil Engineering and Architecture </a:t>
            </a:r>
          </a:p>
          <a:p>
            <a:pPr>
              <a:defRPr/>
            </a:pPr>
            <a:r>
              <a:rPr lang="en-US"/>
              <a:t>Unit 1- Lesson 1.1 -History of Civil Engineering and Architecture</a:t>
            </a:r>
          </a:p>
        </p:txBody>
      </p:sp>
      <p:sp>
        <p:nvSpPr>
          <p:cNvPr id="10" name="Header Placeholder 9"/>
          <p:cNvSpPr>
            <a:spLocks noGrp="1"/>
          </p:cNvSpPr>
          <p:nvPr>
            <p:ph type="hdr" sz="quarter"/>
          </p:nvPr>
        </p:nvSpPr>
        <p:spPr>
          <a:xfrm>
            <a:off x="76200" y="76200"/>
            <a:ext cx="2971800" cy="457200"/>
          </a:xfrm>
          <a:prstGeom prst="rect">
            <a:avLst/>
          </a:prstGeom>
        </p:spPr>
        <p:txBody>
          <a:bodyPr vert="horz" lIns="91440" tIns="45720" rIns="91440" bIns="45720" rtlCol="0"/>
          <a:lstStyle>
            <a:lvl1pPr algn="l">
              <a:defRPr sz="1200"/>
            </a:lvl1pPr>
          </a:lstStyle>
          <a:p>
            <a:pPr>
              <a:defRPr/>
            </a:pPr>
            <a:r>
              <a:rPr lang="en-US"/>
              <a:t>Principles and Elements of Design Applied to Architecture</a:t>
            </a:r>
          </a:p>
        </p:txBody>
      </p:sp>
      <p:sp>
        <p:nvSpPr>
          <p:cNvPr id="11" name="Footer Placeholder 10"/>
          <p:cNvSpPr>
            <a:spLocks noGrp="1"/>
          </p:cNvSpPr>
          <p:nvPr>
            <p:ph type="ftr" sz="quarter" idx="4"/>
          </p:nvPr>
        </p:nvSpPr>
        <p:spPr>
          <a:xfrm>
            <a:off x="76200" y="8610600"/>
            <a:ext cx="2971800" cy="457200"/>
          </a:xfrm>
          <a:prstGeom prst="rect">
            <a:avLst/>
          </a:prstGeom>
        </p:spPr>
        <p:txBody>
          <a:bodyPr vert="horz" lIns="91440" tIns="45720" rIns="91440" bIns="45720" rtlCol="0" anchor="b"/>
          <a:lstStyle>
            <a:lvl1pPr algn="l">
              <a:defRPr sz="1200"/>
            </a:lvl1pPr>
          </a:lstStyle>
          <a:p>
            <a:pPr>
              <a:defRPr/>
            </a:pPr>
            <a:r>
              <a:rPr lang="en-US"/>
              <a:t>Project Lead the Way, Inc  Copyright 2010</a:t>
            </a:r>
          </a:p>
        </p:txBody>
      </p:sp>
      <p:sp>
        <p:nvSpPr>
          <p:cNvPr id="12" name="Slide Number Placeholder 11"/>
          <p:cNvSpPr>
            <a:spLocks noGrp="1"/>
          </p:cNvSpPr>
          <p:nvPr>
            <p:ph type="sldNum" sz="quarter" idx="5"/>
          </p:nvPr>
        </p:nvSpPr>
        <p:spPr>
          <a:xfrm>
            <a:off x="3810000" y="8610600"/>
            <a:ext cx="2971800" cy="457200"/>
          </a:xfrm>
          <a:prstGeom prst="rect">
            <a:avLst/>
          </a:prstGeom>
        </p:spPr>
        <p:txBody>
          <a:bodyPr vert="horz" lIns="91440" tIns="45720" rIns="91440" bIns="45720" rtlCol="0" anchor="b"/>
          <a:lstStyle>
            <a:lvl1pPr algn="r">
              <a:defRPr sz="1200"/>
            </a:lvl1pPr>
          </a:lstStyle>
          <a:p>
            <a:pPr>
              <a:defRPr/>
            </a:pPr>
            <a:fld id="{224640AE-CCEF-4946-8F34-5B33B566EB07}" type="slidenum">
              <a:rPr lang="en-US"/>
              <a:pPr>
                <a:defRPr/>
              </a:pPr>
              <a:t>‹#›</a:t>
            </a:fld>
            <a:endParaRPr lang="en-US" dirty="0"/>
          </a:p>
        </p:txBody>
      </p:sp>
    </p:spTree>
    <p:extLst>
      <p:ext uri="{BB962C8B-B14F-4D97-AF65-F5344CB8AC3E}">
        <p14:creationId xmlns:p14="http://schemas.microsoft.com/office/powerpoint/2010/main" val="270343505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 can make the analogy that the elements are like baking/cooking ingredients.</a:t>
            </a:r>
          </a:p>
        </p:txBody>
      </p:sp>
      <p:sp>
        <p:nvSpPr>
          <p:cNvPr id="4301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301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82EB7D-C0B3-4CFF-9FA8-A719E85EB8FF}" type="slidenum">
              <a:rPr lang="en-US" altLang="en-US" smtClean="0"/>
              <a:pPr eaLnBrk="1" hangingPunct="1">
                <a:spcBef>
                  <a:spcPct val="0"/>
                </a:spcBef>
              </a:pPr>
              <a:t>2</a:t>
            </a:fld>
            <a:endParaRPr lang="en-US" altLang="en-US" smtClean="0"/>
          </a:p>
        </p:txBody>
      </p:sp>
      <p:sp>
        <p:nvSpPr>
          <p:cNvPr id="4301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301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83385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Form can also be described as the composition of geometric shapes. Shape can be described as the contour, profile, or silhouette.</a:t>
            </a:r>
          </a:p>
        </p:txBody>
      </p:sp>
      <p:sp>
        <p:nvSpPr>
          <p:cNvPr id="5222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222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5FED07-7B24-4593-8A07-93E9FA9BC720}" type="slidenum">
              <a:rPr lang="en-US" altLang="en-US" smtClean="0"/>
              <a:pPr eaLnBrk="1" hangingPunct="1">
                <a:spcBef>
                  <a:spcPct val="0"/>
                </a:spcBef>
              </a:pPr>
              <a:t>11</a:t>
            </a:fld>
            <a:endParaRPr lang="en-US" altLang="en-US" smtClean="0"/>
          </a:p>
        </p:txBody>
      </p:sp>
      <p:sp>
        <p:nvSpPr>
          <p:cNvPr id="5223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223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19459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Oriental Tower is a television tower in Shanghai and includes fifteen observatory levels and a revolving restaurant. Its design includes 11 spheres, large and small. The two largest spheres (shown) have diameters of 164 ft (the lower sphere) and 148 ft (the upper sphere). The design is based on the Tang Dynasty poem Pipa Song by Bai Juyi about the wonderful sprinkling sound produced by a pipa instrument, like pearls, big and small, falling on a jade plate.</a:t>
            </a:r>
          </a:p>
        </p:txBody>
      </p:sp>
      <p:sp>
        <p:nvSpPr>
          <p:cNvPr id="5325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325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7604AB-04BC-4EC0-8501-C7F72830C761}" type="slidenum">
              <a:rPr lang="en-US" altLang="en-US" smtClean="0"/>
              <a:pPr eaLnBrk="1" hangingPunct="1">
                <a:spcBef>
                  <a:spcPct val="0"/>
                </a:spcBef>
              </a:pPr>
              <a:t>12</a:t>
            </a:fld>
            <a:endParaRPr lang="en-US" altLang="en-US" smtClean="0"/>
          </a:p>
        </p:txBody>
      </p:sp>
      <p:sp>
        <p:nvSpPr>
          <p:cNvPr id="5325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325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96317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[click] Open space</a:t>
            </a:r>
          </a:p>
          <a:p>
            <a:pPr eaLnBrk="1" hangingPunct="1"/>
            <a:r>
              <a:rPr lang="en-US" altLang="en-US" smtClean="0"/>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13</a:t>
            </a:fld>
            <a:endParaRPr lang="en-US" altLang="en-US" smtClean="0"/>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01173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[click] Open space</a:t>
            </a:r>
          </a:p>
          <a:p>
            <a:pPr eaLnBrk="1" hangingPunct="1"/>
            <a:r>
              <a:rPr lang="en-US" altLang="en-US" smtClean="0"/>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14</a:t>
            </a:fld>
            <a:endParaRPr lang="en-US" altLang="en-US" smtClean="0"/>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0505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[click] Open space</a:t>
            </a:r>
          </a:p>
          <a:p>
            <a:pPr eaLnBrk="1" hangingPunct="1"/>
            <a:r>
              <a:rPr lang="en-US" altLang="en-US" smtClean="0"/>
              <a:t>[click] Busy, well used space</a:t>
            </a:r>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5ABAC7-93F5-4070-A120-F18559AFD67F}" type="slidenum">
              <a:rPr lang="en-US" altLang="en-US" smtClean="0"/>
              <a:pPr eaLnBrk="1" hangingPunct="1">
                <a:spcBef>
                  <a:spcPct val="0"/>
                </a:spcBef>
              </a:pPr>
              <a:t>15</a:t>
            </a:fld>
            <a:endParaRPr lang="en-US" altLang="en-US" smtClean="0"/>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81089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530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456C9A-B0D0-4E32-BE3A-E469463CB129}" type="slidenum">
              <a:rPr lang="en-US" altLang="en-US" smtClean="0"/>
              <a:pPr eaLnBrk="1" hangingPunct="1">
                <a:spcBef>
                  <a:spcPct val="0"/>
                </a:spcBef>
              </a:pPr>
              <a:t>16</a:t>
            </a:fld>
            <a:endParaRPr lang="en-US" altLang="en-US" smtClean="0"/>
          </a:p>
        </p:txBody>
      </p:sp>
      <p:sp>
        <p:nvSpPr>
          <p:cNvPr id="5530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530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68116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632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632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09FC25-B7D7-455A-A5B9-88BDC7D06D9D}" type="slidenum">
              <a:rPr lang="en-US" altLang="en-US" smtClean="0"/>
              <a:pPr eaLnBrk="1" hangingPunct="1">
                <a:spcBef>
                  <a:spcPct val="0"/>
                </a:spcBef>
              </a:pPr>
              <a:t>17</a:t>
            </a:fld>
            <a:endParaRPr lang="en-US" altLang="en-US" smtClean="0"/>
          </a:p>
        </p:txBody>
      </p:sp>
      <p:sp>
        <p:nvSpPr>
          <p:cNvPr id="5632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632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83440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Park Gruell is a famous park and sculpture garden in Barcelona, Spain designed by Antonio Gaudi in the expressionist style. It was originally designed as a housing development but was commercially unsuccessful and was later turned into a park.</a:t>
            </a:r>
          </a:p>
        </p:txBody>
      </p:sp>
      <p:sp>
        <p:nvSpPr>
          <p:cNvPr id="5734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734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B3936D-6139-410E-89D9-A8F956A423C1}" type="slidenum">
              <a:rPr lang="en-US" altLang="en-US" smtClean="0"/>
              <a:pPr eaLnBrk="1" hangingPunct="1">
                <a:spcBef>
                  <a:spcPct val="0"/>
                </a:spcBef>
              </a:pPr>
              <a:t>18</a:t>
            </a:fld>
            <a:endParaRPr lang="en-US" altLang="en-US" smtClean="0"/>
          </a:p>
        </p:txBody>
      </p:sp>
      <p:sp>
        <p:nvSpPr>
          <p:cNvPr id="5735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735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907721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Add black to obtain a shade. Add white to obtain a tint.</a:t>
            </a:r>
          </a:p>
        </p:txBody>
      </p:sp>
      <p:sp>
        <p:nvSpPr>
          <p:cNvPr id="5837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837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58E0E6-C93D-4823-9991-0D993C33ABB7}" type="slidenum">
              <a:rPr lang="en-US" altLang="en-US" smtClean="0"/>
              <a:pPr eaLnBrk="1" hangingPunct="1">
                <a:spcBef>
                  <a:spcPct val="0"/>
                </a:spcBef>
              </a:pPr>
              <a:t>19</a:t>
            </a:fld>
            <a:endParaRPr lang="en-US" altLang="en-US" smtClean="0"/>
          </a:p>
        </p:txBody>
      </p:sp>
      <p:sp>
        <p:nvSpPr>
          <p:cNvPr id="5837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837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35330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different buildings use varying values of blue/green.</a:t>
            </a:r>
          </a:p>
        </p:txBody>
      </p:sp>
      <p:sp>
        <p:nvSpPr>
          <p:cNvPr id="5939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939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5B3D73-FE42-4020-BEFB-3D220BAF3782}" type="slidenum">
              <a:rPr lang="en-US" altLang="en-US" smtClean="0"/>
              <a:pPr eaLnBrk="1" hangingPunct="1">
                <a:spcBef>
                  <a:spcPct val="0"/>
                </a:spcBef>
              </a:pPr>
              <a:t>20</a:t>
            </a:fld>
            <a:endParaRPr lang="en-US" altLang="en-US" smtClean="0"/>
          </a:p>
        </p:txBody>
      </p:sp>
      <p:sp>
        <p:nvSpPr>
          <p:cNvPr id="5939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939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13144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440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40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30DAF7-F499-4F86-A6CA-C40BB0ECD9DF}" type="slidenum">
              <a:rPr lang="en-US" altLang="en-US" smtClean="0"/>
              <a:pPr eaLnBrk="1" hangingPunct="1">
                <a:spcBef>
                  <a:spcPct val="0"/>
                </a:spcBef>
              </a:pPr>
              <a:t>3</a:t>
            </a:fld>
            <a:endParaRPr lang="en-US" altLang="en-US" smtClean="0"/>
          </a:p>
        </p:txBody>
      </p:sp>
      <p:sp>
        <p:nvSpPr>
          <p:cNvPr id="440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40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20566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Different lists of design principles are used by various occupational areas. You can make the analogy that the principles of design are similar to how you combine and utilize baking ingredients. Do you blend, whip or fold, do you fry, bake or broil, slow roast, or microwave? How much flour, salt, spice, or baking powder do you use?</a:t>
            </a:r>
          </a:p>
        </p:txBody>
      </p:sp>
      <p:sp>
        <p:nvSpPr>
          <p:cNvPr id="6042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042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CBAAC0-07E9-478A-9585-04B4B5BD347E}" type="slidenum">
              <a:rPr lang="en-US" altLang="en-US" smtClean="0"/>
              <a:pPr eaLnBrk="1" hangingPunct="1">
                <a:spcBef>
                  <a:spcPct val="0"/>
                </a:spcBef>
              </a:pPr>
              <a:t>21</a:t>
            </a:fld>
            <a:endParaRPr lang="en-US" altLang="en-US" smtClean="0"/>
          </a:p>
        </p:txBody>
      </p:sp>
      <p:sp>
        <p:nvSpPr>
          <p:cNvPr id="6042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042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691457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144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99711F-EFFC-41DF-80D3-E6F8A8AA86EA}" type="slidenum">
              <a:rPr lang="en-US" altLang="en-US" smtClean="0"/>
              <a:pPr eaLnBrk="1" hangingPunct="1">
                <a:spcBef>
                  <a:spcPct val="0"/>
                </a:spcBef>
              </a:pPr>
              <a:t>22</a:t>
            </a:fld>
            <a:endParaRPr lang="en-US" altLang="en-US" smtClean="0"/>
          </a:p>
        </p:txBody>
      </p:sp>
      <p:sp>
        <p:nvSpPr>
          <p:cNvPr id="6144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144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83312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Taj Mahal Mausoleum was designed as a tomb by Emperor Shah Jahan for his young wife Mumatz Mahal. With the onion domes, it is a famous example of Islamic architecture.</a:t>
            </a:r>
          </a:p>
        </p:txBody>
      </p:sp>
      <p:sp>
        <p:nvSpPr>
          <p:cNvPr id="6246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246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5F0EF7-5C8E-49F7-BD33-868DF0199D47}" type="slidenum">
              <a:rPr lang="en-US" altLang="en-US" smtClean="0"/>
              <a:pPr eaLnBrk="1" hangingPunct="1">
                <a:spcBef>
                  <a:spcPct val="0"/>
                </a:spcBef>
              </a:pPr>
              <a:t>23</a:t>
            </a:fld>
            <a:endParaRPr lang="en-US" altLang="en-US" smtClean="0"/>
          </a:p>
        </p:txBody>
      </p:sp>
      <p:sp>
        <p:nvSpPr>
          <p:cNvPr id="6247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247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61967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building is asymmetrical, but because it is located quite a distance from the main section, the large boxy section far left balances the main section of the chateau.</a:t>
            </a:r>
          </a:p>
        </p:txBody>
      </p:sp>
      <p:sp>
        <p:nvSpPr>
          <p:cNvPr id="6349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349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2D83BB8-AF95-46B5-9412-DD70FC139456}" type="slidenum">
              <a:rPr lang="en-US" altLang="en-US" smtClean="0"/>
              <a:pPr eaLnBrk="1" hangingPunct="1">
                <a:spcBef>
                  <a:spcPct val="0"/>
                </a:spcBef>
              </a:pPr>
              <a:t>24</a:t>
            </a:fld>
            <a:endParaRPr lang="en-US" altLang="en-US" smtClean="0"/>
          </a:p>
        </p:txBody>
      </p:sp>
      <p:sp>
        <p:nvSpPr>
          <p:cNvPr id="6349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349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53309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Galleria Vittorio Emanuele II dome encloses an octagonal space formed at the intersection of two intersecting streets. Designed in 1861 and built between 1865 and 1877, it is an early formal covered street.</a:t>
            </a:r>
          </a:p>
        </p:txBody>
      </p:sp>
      <p:sp>
        <p:nvSpPr>
          <p:cNvPr id="6451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451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2022FD-C765-46C4-814F-8A5C6FEB3B58}" type="slidenum">
              <a:rPr lang="en-US" altLang="en-US" smtClean="0"/>
              <a:pPr eaLnBrk="1" hangingPunct="1">
                <a:spcBef>
                  <a:spcPct val="0"/>
                </a:spcBef>
              </a:pPr>
              <a:t>25</a:t>
            </a:fld>
            <a:endParaRPr lang="en-US" altLang="en-US" smtClean="0"/>
          </a:p>
        </p:txBody>
      </p:sp>
      <p:sp>
        <p:nvSpPr>
          <p:cNvPr id="6451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451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687426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vertical balance is achieved by the reflection of the building in the water</a:t>
            </a:r>
          </a:p>
        </p:txBody>
      </p:sp>
      <p:sp>
        <p:nvSpPr>
          <p:cNvPr id="6554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554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15721A-BC61-45EC-B12A-B89F71ED2667}" type="slidenum">
              <a:rPr lang="en-US" altLang="en-US" smtClean="0"/>
              <a:pPr eaLnBrk="1" hangingPunct="1">
                <a:spcBef>
                  <a:spcPct val="0"/>
                </a:spcBef>
              </a:pPr>
              <a:t>26</a:t>
            </a:fld>
            <a:endParaRPr lang="en-US" altLang="en-US" smtClean="0"/>
          </a:p>
        </p:txBody>
      </p:sp>
      <p:sp>
        <p:nvSpPr>
          <p:cNvPr id="6554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554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00454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Both the Chinese design and the half timbered structure illustrate horizontal balance. If a vertical line were drawn down the center of each design, the left and right would be mirror images.</a:t>
            </a:r>
          </a:p>
          <a:p>
            <a:pPr eaLnBrk="1" hangingPunct="1"/>
            <a:endParaRPr lang="en-US" altLang="en-US" smtClean="0"/>
          </a:p>
          <a:p>
            <a:pPr eaLnBrk="1" hangingPunct="1"/>
            <a:r>
              <a:rPr lang="en-US" altLang="en-US" smtClean="0"/>
              <a:t>[click] A famous female architect, Julia Morgan, who was trained as a civil engineer, designed the Hearst estate in California (a National Historic Landmark). William Randolph Hearst at first wanted to build a bungalow so that he would not have to camp in tents on the site. His original idea quickly expanded to include a palatial estate with several outbuildings. The Hearst Castle includes 56 bedrooms, 61 bathrooms, 10 sitting rooms, indoor and outdoor pools, and the largest private zoo in the world. The building shown here is Casa Grande, the main residence.</a:t>
            </a:r>
          </a:p>
        </p:txBody>
      </p:sp>
      <p:sp>
        <p:nvSpPr>
          <p:cNvPr id="6656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656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9588D-F4B6-4035-A381-0CCC67B54CFB}" type="slidenum">
              <a:rPr lang="en-US" altLang="en-US" smtClean="0"/>
              <a:pPr eaLnBrk="1" hangingPunct="1">
                <a:spcBef>
                  <a:spcPct val="0"/>
                </a:spcBef>
              </a:pPr>
              <a:t>27</a:t>
            </a:fld>
            <a:endParaRPr lang="en-US" altLang="en-US" smtClean="0"/>
          </a:p>
        </p:txBody>
      </p:sp>
      <p:sp>
        <p:nvSpPr>
          <p:cNvPr id="6656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656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178975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Both the Chinese design and the half timbered structure illustrate horizontal balance. If a vertical line were drawn down the center of each design, the left and right would be mirror images.</a:t>
            </a:r>
          </a:p>
          <a:p>
            <a:pPr eaLnBrk="1" hangingPunct="1"/>
            <a:endParaRPr lang="en-US" altLang="en-US" smtClean="0"/>
          </a:p>
          <a:p>
            <a:pPr eaLnBrk="1" hangingPunct="1"/>
            <a:r>
              <a:rPr lang="en-US" altLang="en-US" smtClean="0"/>
              <a:t>[click] A famous female architect, Julia Morgan, who was trained as a civil engineer, designed the Hearst estate in California (a National Historic Landmark). William Randolph Hearst at first wanted to build a bungalow so that he would not have to camp in tents on the site. His original idea quickly expanded to include a palatial estate with several outbuildings. The Hearst Castle includes 56 bedrooms, 61 bathrooms, 10 sitting rooms, indoor and outdoor pools, and the largest private zoo in the world. The building shown here is Casa Grande, the main residence.</a:t>
            </a:r>
          </a:p>
        </p:txBody>
      </p:sp>
      <p:sp>
        <p:nvSpPr>
          <p:cNvPr id="6656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656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9588D-F4B6-4035-A381-0CCC67B54CFB}" type="slidenum">
              <a:rPr lang="en-US" altLang="en-US" smtClean="0"/>
              <a:pPr eaLnBrk="1" hangingPunct="1">
                <a:spcBef>
                  <a:spcPct val="0"/>
                </a:spcBef>
              </a:pPr>
              <a:t>28</a:t>
            </a:fld>
            <a:endParaRPr lang="en-US" altLang="en-US" smtClean="0"/>
          </a:p>
        </p:txBody>
      </p:sp>
      <p:sp>
        <p:nvSpPr>
          <p:cNvPr id="6656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656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595153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is the first floor plan of Saint Basil’s Cathedral. If you ignore the three entrances, the floor plan displays radial balance. Notice that the it also displays horizontal and vertical balance.</a:t>
            </a:r>
          </a:p>
        </p:txBody>
      </p:sp>
      <p:sp>
        <p:nvSpPr>
          <p:cNvPr id="6758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758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B7DC20-FFA5-4661-B7E1-9F0240399B82}" type="slidenum">
              <a:rPr lang="en-US" altLang="en-US" smtClean="0"/>
              <a:pPr eaLnBrk="1" hangingPunct="1">
                <a:spcBef>
                  <a:spcPct val="0"/>
                </a:spcBef>
              </a:pPr>
              <a:t>29</a:t>
            </a:fld>
            <a:endParaRPr lang="en-US" altLang="en-US" smtClean="0"/>
          </a:p>
        </p:txBody>
      </p:sp>
      <p:sp>
        <p:nvSpPr>
          <p:cNvPr id="6759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759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06502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principle is sometimes referred to as repetition.</a:t>
            </a:r>
          </a:p>
        </p:txBody>
      </p:sp>
      <p:sp>
        <p:nvSpPr>
          <p:cNvPr id="6861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861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A4C651-D6DE-43EE-9C4D-9903BAD2F7FA}" type="slidenum">
              <a:rPr lang="en-US" altLang="en-US" smtClean="0"/>
              <a:pPr eaLnBrk="1" hangingPunct="1">
                <a:spcBef>
                  <a:spcPct val="0"/>
                </a:spcBef>
              </a:pPr>
              <a:t>30</a:t>
            </a:fld>
            <a:endParaRPr lang="en-US" altLang="en-US" smtClean="0"/>
          </a:p>
        </p:txBody>
      </p:sp>
      <p:sp>
        <p:nvSpPr>
          <p:cNvPr id="6861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861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9478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Empire State Building in  New York City, an international landmark, is an excellent example of the architectural style know as Art Deco. It was designed by the architectural firm of Shreve, Lamb, and Harmon. William Lamb was the chief designer.</a:t>
            </a:r>
          </a:p>
          <a:p>
            <a:pPr eaLnBrk="1" hangingPunct="1"/>
            <a:endParaRPr lang="en-US" altLang="en-US" smtClean="0"/>
          </a:p>
          <a:p>
            <a:pPr eaLnBrk="1" hangingPunct="1"/>
            <a:r>
              <a:rPr lang="en-US" altLang="en-US" smtClean="0"/>
              <a:t>The vertical characteristics represent dignity, formality, stability, and strength. </a:t>
            </a:r>
          </a:p>
        </p:txBody>
      </p:sp>
      <p:sp>
        <p:nvSpPr>
          <p:cNvPr id="4506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506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BA2C0D2-5772-4C4A-B5AD-6620D5CD1BC1}" type="slidenum">
              <a:rPr lang="en-US" altLang="en-US" smtClean="0"/>
              <a:pPr eaLnBrk="1" hangingPunct="1">
                <a:spcBef>
                  <a:spcPct val="0"/>
                </a:spcBef>
              </a:pPr>
              <a:t>4</a:t>
            </a:fld>
            <a:endParaRPr lang="en-US" altLang="en-US" smtClean="0"/>
          </a:p>
        </p:txBody>
      </p:sp>
      <p:sp>
        <p:nvSpPr>
          <p:cNvPr id="4506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506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753364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regular rhythm is created in the floor shown on the left by repeating the same pattern of bricks and tiles.</a:t>
            </a:r>
          </a:p>
          <a:p>
            <a:pPr eaLnBrk="1" hangingPunct="1"/>
            <a:r>
              <a:rPr lang="en-US" altLang="en-US" smtClean="0"/>
              <a:t>The undulating hotel balconies shown on the right are repeated at each level, creating a regular rhythm.</a:t>
            </a:r>
          </a:p>
        </p:txBody>
      </p:sp>
      <p:sp>
        <p:nvSpPr>
          <p:cNvPr id="696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96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FD9A7E-F932-446D-AD19-C5B87670B76A}" type="slidenum">
              <a:rPr lang="en-US" altLang="en-US" smtClean="0"/>
              <a:pPr eaLnBrk="1" hangingPunct="1">
                <a:spcBef>
                  <a:spcPct val="0"/>
                </a:spcBef>
              </a:pPr>
              <a:t>31</a:t>
            </a:fld>
            <a:endParaRPr lang="en-US" altLang="en-US" smtClean="0"/>
          </a:p>
        </p:txBody>
      </p:sp>
      <p:sp>
        <p:nvSpPr>
          <p:cNvPr id="696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96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53529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regular rhythm is created in the floor shown on the left by repeating the same pattern of bricks and tiles.</a:t>
            </a:r>
          </a:p>
          <a:p>
            <a:pPr eaLnBrk="1" hangingPunct="1"/>
            <a:r>
              <a:rPr lang="en-US" altLang="en-US" smtClean="0"/>
              <a:t>The undulating hotel balconies shown on the right are repeated at each level, creating a regular rhythm.</a:t>
            </a:r>
          </a:p>
        </p:txBody>
      </p:sp>
      <p:sp>
        <p:nvSpPr>
          <p:cNvPr id="6963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6963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FD9A7E-F932-446D-AD19-C5B87670B76A}" type="slidenum">
              <a:rPr lang="en-US" altLang="en-US" smtClean="0"/>
              <a:pPr eaLnBrk="1" hangingPunct="1">
                <a:spcBef>
                  <a:spcPct val="0"/>
                </a:spcBef>
              </a:pPr>
              <a:t>32</a:t>
            </a:fld>
            <a:endParaRPr lang="en-US" altLang="en-US" smtClean="0"/>
          </a:p>
        </p:txBody>
      </p:sp>
      <p:sp>
        <p:nvSpPr>
          <p:cNvPr id="6963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6963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555742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repeated use of the onion domes creates a random rhythm in the design of Saint Basil’s Cathedral.</a:t>
            </a:r>
          </a:p>
        </p:txBody>
      </p:sp>
      <p:sp>
        <p:nvSpPr>
          <p:cNvPr id="7066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066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D5036C-226C-427A-BDD5-4BDB9A511367}" type="slidenum">
              <a:rPr lang="en-US" altLang="en-US" smtClean="0"/>
              <a:pPr eaLnBrk="1" hangingPunct="1">
                <a:spcBef>
                  <a:spcPct val="0"/>
                </a:spcBef>
              </a:pPr>
              <a:t>33</a:t>
            </a:fld>
            <a:endParaRPr lang="en-US" altLang="en-US" smtClean="0"/>
          </a:p>
        </p:txBody>
      </p:sp>
      <p:sp>
        <p:nvSpPr>
          <p:cNvPr id="7066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066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404535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16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F513D8-CD27-4BA7-80AC-022EADBCD3DB}" type="slidenum">
              <a:rPr lang="en-US" altLang="en-US" smtClean="0"/>
              <a:pPr eaLnBrk="1" hangingPunct="1">
                <a:spcBef>
                  <a:spcPct val="0"/>
                </a:spcBef>
              </a:pPr>
              <a:t>34</a:t>
            </a:fld>
            <a:endParaRPr lang="en-US" altLang="en-US" smtClean="0"/>
          </a:p>
        </p:txBody>
      </p:sp>
      <p:sp>
        <p:nvSpPr>
          <p:cNvPr id="716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16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252675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draws your attention in the image? Why? Is it size, placement, color, or use of another element?</a:t>
            </a:r>
          </a:p>
          <a:p>
            <a:pPr eaLnBrk="1" hangingPunct="1"/>
            <a:endParaRPr lang="en-US" altLang="en-US" smtClean="0"/>
          </a:p>
          <a:p>
            <a:pPr eaLnBrk="1" hangingPunct="1"/>
            <a:r>
              <a:rPr lang="en-US" altLang="en-US" smtClean="0"/>
              <a:t>Although the mosaic is on the ceiling in the top image, because of the bright colors (which contrast with the neutral colors of the surrounding structure), the mosaic is the focal point.</a:t>
            </a:r>
          </a:p>
          <a:p>
            <a:pPr eaLnBrk="1" hangingPunct="1"/>
            <a:endParaRPr lang="en-US" altLang="en-US" smtClean="0"/>
          </a:p>
          <a:p>
            <a:pPr eaLnBrk="1" hangingPunct="1"/>
            <a:r>
              <a:rPr lang="en-US" altLang="en-US" smtClean="0"/>
              <a:t>The tower of the mosque is emphasized due to colored light, its height (much taller than surrounding structure) and its shape (round form contrasts with angular edges of the rest of the building)</a:t>
            </a:r>
          </a:p>
          <a:p>
            <a:pPr eaLnBrk="1" hangingPunct="1"/>
            <a:endParaRPr lang="en-US" altLang="en-US" smtClean="0"/>
          </a:p>
          <a:p>
            <a:pPr eaLnBrk="1" hangingPunct="1"/>
            <a:r>
              <a:rPr lang="en-US" altLang="en-US" smtClean="0"/>
              <a:t>[click]  This is a picture of the Bahai Gardens in Haifa, Israel. The domed building in the distance is emphasized here – Why?  </a:t>
            </a:r>
          </a:p>
          <a:p>
            <a:pPr eaLnBrk="1" hangingPunct="1"/>
            <a:r>
              <a:rPr lang="en-US" altLang="en-US" smtClean="0"/>
              <a:t>Location – The building is centered horizontally.</a:t>
            </a:r>
          </a:p>
          <a:p>
            <a:pPr eaLnBrk="1" hangingPunct="1"/>
            <a:r>
              <a:rPr lang="en-US" altLang="en-US" smtClean="0"/>
              <a:t>Lines – All lines lead to the building including the horizon line, the stairway, and lines of trees.</a:t>
            </a:r>
          </a:p>
          <a:p>
            <a:pPr eaLnBrk="1" hangingPunct="1"/>
            <a:r>
              <a:rPr lang="en-US" altLang="en-US" smtClean="0"/>
              <a:t>Shape – The building is a geometric shape which contrasts with the surrounding organic (natural) shapes and therefore stands out.</a:t>
            </a:r>
          </a:p>
          <a:p>
            <a:pPr eaLnBrk="1" hangingPunct="1"/>
            <a:endParaRPr lang="en-US" altLang="en-US" smtClean="0"/>
          </a:p>
          <a:p>
            <a:pPr eaLnBrk="1" hangingPunct="1"/>
            <a:endParaRPr lang="en-US" altLang="en-US" smtClean="0"/>
          </a:p>
          <a:p>
            <a:pPr eaLnBrk="1" hangingPunct="1"/>
            <a:endParaRPr lang="en-US" altLang="en-US"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99D316-CE76-48C2-B23F-6CA461B66090}" type="slidenum">
              <a:rPr lang="en-US" altLang="en-US" smtClean="0"/>
              <a:pPr eaLnBrk="1" hangingPunct="1">
                <a:spcBef>
                  <a:spcPct val="0"/>
                </a:spcBef>
              </a:pPr>
              <a:t>35</a:t>
            </a:fld>
            <a:endParaRPr lang="en-US" alt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51538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draws your attention in the image? Why? Is it size, placement, color, or use of another element?</a:t>
            </a:r>
          </a:p>
          <a:p>
            <a:pPr eaLnBrk="1" hangingPunct="1"/>
            <a:endParaRPr lang="en-US" altLang="en-US" smtClean="0"/>
          </a:p>
          <a:p>
            <a:pPr eaLnBrk="1" hangingPunct="1"/>
            <a:r>
              <a:rPr lang="en-US" altLang="en-US" smtClean="0"/>
              <a:t>Although the mosaic is on the ceiling in the top image, because of the bright colors (which contrast with the neutral colors of the surrounding structure), the mosaic is the focal point.</a:t>
            </a:r>
          </a:p>
          <a:p>
            <a:pPr eaLnBrk="1" hangingPunct="1"/>
            <a:endParaRPr lang="en-US" altLang="en-US" smtClean="0"/>
          </a:p>
          <a:p>
            <a:pPr eaLnBrk="1" hangingPunct="1"/>
            <a:r>
              <a:rPr lang="en-US" altLang="en-US" smtClean="0"/>
              <a:t>The tower of the mosque is emphasized due to colored light, its height (much taller than surrounding structure) and its shape (round form contrasts with angular edges of the rest of the building)</a:t>
            </a:r>
          </a:p>
          <a:p>
            <a:pPr eaLnBrk="1" hangingPunct="1"/>
            <a:endParaRPr lang="en-US" altLang="en-US" smtClean="0"/>
          </a:p>
          <a:p>
            <a:pPr eaLnBrk="1" hangingPunct="1"/>
            <a:r>
              <a:rPr lang="en-US" altLang="en-US" smtClean="0"/>
              <a:t>[click]  This is a picture of the Bahai Gardens in Haifa, Israel. The domed building in the distance is emphasized here – Why?  </a:t>
            </a:r>
          </a:p>
          <a:p>
            <a:pPr eaLnBrk="1" hangingPunct="1"/>
            <a:r>
              <a:rPr lang="en-US" altLang="en-US" smtClean="0"/>
              <a:t>Location – The building is centered horizontally.</a:t>
            </a:r>
          </a:p>
          <a:p>
            <a:pPr eaLnBrk="1" hangingPunct="1"/>
            <a:r>
              <a:rPr lang="en-US" altLang="en-US" smtClean="0"/>
              <a:t>Lines – All lines lead to the building including the horizon line, the stairway, and lines of trees.</a:t>
            </a:r>
          </a:p>
          <a:p>
            <a:pPr eaLnBrk="1" hangingPunct="1"/>
            <a:r>
              <a:rPr lang="en-US" altLang="en-US" smtClean="0"/>
              <a:t>Shape – The building is a geometric shape which contrasts with the surrounding organic (natural) shapes and therefore stands out.</a:t>
            </a:r>
          </a:p>
          <a:p>
            <a:pPr eaLnBrk="1" hangingPunct="1"/>
            <a:endParaRPr lang="en-US" altLang="en-US" smtClean="0"/>
          </a:p>
          <a:p>
            <a:pPr eaLnBrk="1" hangingPunct="1"/>
            <a:endParaRPr lang="en-US" altLang="en-US" smtClean="0"/>
          </a:p>
          <a:p>
            <a:pPr eaLnBrk="1" hangingPunct="1"/>
            <a:endParaRPr lang="en-US" altLang="en-US"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99D316-CE76-48C2-B23F-6CA461B66090}" type="slidenum">
              <a:rPr lang="en-US" altLang="en-US" smtClean="0"/>
              <a:pPr eaLnBrk="1" hangingPunct="1">
                <a:spcBef>
                  <a:spcPct val="0"/>
                </a:spcBef>
              </a:pPr>
              <a:t>36</a:t>
            </a:fld>
            <a:endParaRPr lang="en-US" alt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158764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Because of its height, the Washington Monument is the most prominent structure in Washington, D.C., shown here with the Lincoln Memorial in the foreground and the U. S. Capitol building in the background. The monument is shaped like an Egyptian Obelisk and stands 555 ft - 5 1/8 in. tall.  </a:t>
            </a:r>
          </a:p>
        </p:txBody>
      </p:sp>
      <p:sp>
        <p:nvSpPr>
          <p:cNvPr id="737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37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F51280-0E43-4900-9BC6-4460778F52A9}" type="slidenum">
              <a:rPr lang="en-US" altLang="en-US" smtClean="0"/>
              <a:pPr eaLnBrk="1" hangingPunct="1">
                <a:spcBef>
                  <a:spcPct val="0"/>
                </a:spcBef>
              </a:pPr>
              <a:t>37</a:t>
            </a:fld>
            <a:endParaRPr lang="en-US" altLang="en-US" smtClean="0"/>
          </a:p>
        </p:txBody>
      </p:sp>
      <p:sp>
        <p:nvSpPr>
          <p:cNvPr id="737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37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3756167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47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A92904-B35D-434B-9DD2-3C80F981885A}" type="slidenum">
              <a:rPr lang="en-US" altLang="en-US" smtClean="0"/>
              <a:pPr eaLnBrk="1" hangingPunct="1">
                <a:spcBef>
                  <a:spcPct val="0"/>
                </a:spcBef>
              </a:pPr>
              <a:t>38</a:t>
            </a:fld>
            <a:endParaRPr lang="en-US" altLang="en-US" smtClean="0"/>
          </a:p>
        </p:txBody>
      </p:sp>
      <p:sp>
        <p:nvSpPr>
          <p:cNvPr id="747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47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800032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578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040413-5B5B-4B39-B47D-D1AB160FEFDB}" type="slidenum">
              <a:rPr lang="en-US" altLang="en-US" smtClean="0"/>
              <a:pPr eaLnBrk="1" hangingPunct="1">
                <a:spcBef>
                  <a:spcPct val="0"/>
                </a:spcBef>
              </a:pPr>
              <a:t>39</a:t>
            </a:fld>
            <a:endParaRPr lang="en-US" altLang="en-US" smtClean="0"/>
          </a:p>
        </p:txBody>
      </p:sp>
      <p:sp>
        <p:nvSpPr>
          <p:cNvPr id="7578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578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391972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Many colleges achieve a sense of unity throughout the campus by consistently using specific materials. West Virginia University in Morgantown uses red brick. Notice that the red brick used in the buildings is also used in the landscape walls in the foreground.</a:t>
            </a:r>
          </a:p>
          <a:p>
            <a:pPr eaLnBrk="1" hangingPunct="1"/>
            <a:endParaRPr lang="en-US" altLang="en-US" smtClean="0"/>
          </a:p>
          <a:p>
            <a:pPr eaLnBrk="1" hangingPunct="1"/>
            <a:r>
              <a:rPr lang="en-US" altLang="en-US" smtClean="0"/>
              <a:t>In the image on the right, unity is achieved in the home interior by a consistent use of color (yellow and white) and smooth texture. </a:t>
            </a:r>
          </a:p>
        </p:txBody>
      </p:sp>
      <p:sp>
        <p:nvSpPr>
          <p:cNvPr id="768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68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8023A4-3337-4C7B-8E63-BC37B75F4D33}" type="slidenum">
              <a:rPr lang="en-US" altLang="en-US" smtClean="0"/>
              <a:pPr eaLnBrk="1" hangingPunct="1">
                <a:spcBef>
                  <a:spcPct val="0"/>
                </a:spcBef>
              </a:pPr>
              <a:t>40</a:t>
            </a:fld>
            <a:endParaRPr lang="en-US" altLang="en-US" smtClean="0"/>
          </a:p>
        </p:txBody>
      </p:sp>
      <p:sp>
        <p:nvSpPr>
          <p:cNvPr id="768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68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29252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Horizontal lines represent calm, peace, and relaxation. Frank Lloyd Wright was well know for using horizontal lines in many of his designs.</a:t>
            </a:r>
          </a:p>
        </p:txBody>
      </p:sp>
      <p:sp>
        <p:nvSpPr>
          <p:cNvPr id="460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60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790F44-5111-4752-BE83-D29F52750C21}" type="slidenum">
              <a:rPr lang="en-US" altLang="en-US" smtClean="0"/>
              <a:pPr eaLnBrk="1" hangingPunct="1">
                <a:spcBef>
                  <a:spcPct val="0"/>
                </a:spcBef>
              </a:pPr>
              <a:t>5</a:t>
            </a:fld>
            <a:endParaRPr lang="en-US" altLang="en-US" smtClean="0"/>
          </a:p>
        </p:txBody>
      </p:sp>
      <p:sp>
        <p:nvSpPr>
          <p:cNvPr id="460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60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26088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elements unify each of these designs?</a:t>
            </a:r>
          </a:p>
          <a:p>
            <a:pPr eaLnBrk="1" hangingPunct="1"/>
            <a:endParaRPr lang="en-US" altLang="en-US" smtClean="0"/>
          </a:p>
          <a:p>
            <a:pPr eaLnBrk="1" hangingPunct="1"/>
            <a:r>
              <a:rPr lang="en-US" altLang="en-US" smtClean="0"/>
              <a:t>In the first image, the consistent use of curved roofs, color, rectangular openings, and similar potted plants create a unified design.</a:t>
            </a:r>
          </a:p>
          <a:p>
            <a:pPr eaLnBrk="1" hangingPunct="1"/>
            <a:endParaRPr lang="en-US" altLang="en-US" smtClean="0"/>
          </a:p>
          <a:p>
            <a:pPr eaLnBrk="1" hangingPunct="1"/>
            <a:r>
              <a:rPr lang="en-US" altLang="en-US" smtClean="0"/>
              <a:t>Although the multiple colors of Saint Basil’s Cathedral is somewhat distracting, the consistent use of onion domes and arches create a sense of unity.</a:t>
            </a:r>
          </a:p>
          <a:p>
            <a:pPr eaLnBrk="1" hangingPunct="1"/>
            <a:endParaRPr lang="en-US" altLang="en-US" smtClean="0"/>
          </a:p>
          <a:p>
            <a:pPr eaLnBrk="1" hangingPunct="1"/>
            <a:r>
              <a:rPr lang="en-US" altLang="en-US" smtClean="0"/>
              <a:t>[click] Unity is created in the Taj Mahal design by the consistent use of color, forms, and shapes. In addition, the entire site is unified by straight pathways that lead to the mausoleum.</a:t>
            </a:r>
          </a:p>
        </p:txBody>
      </p:sp>
      <p:sp>
        <p:nvSpPr>
          <p:cNvPr id="7782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782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C01499-6AD5-46AD-AB45-C2BFBC971177}" type="slidenum">
              <a:rPr lang="en-US" altLang="en-US" smtClean="0"/>
              <a:pPr eaLnBrk="1" hangingPunct="1">
                <a:spcBef>
                  <a:spcPct val="0"/>
                </a:spcBef>
              </a:pPr>
              <a:t>41</a:t>
            </a:fld>
            <a:endParaRPr lang="en-US" altLang="en-US" smtClean="0"/>
          </a:p>
        </p:txBody>
      </p:sp>
      <p:sp>
        <p:nvSpPr>
          <p:cNvPr id="7783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783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464209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885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885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CAD368-60B5-44D1-9C29-2F1D5479F18C}" type="slidenum">
              <a:rPr lang="en-US" altLang="en-US" smtClean="0"/>
              <a:pPr eaLnBrk="1" hangingPunct="1">
                <a:spcBef>
                  <a:spcPct val="0"/>
                </a:spcBef>
              </a:pPr>
              <a:t>42</a:t>
            </a:fld>
            <a:endParaRPr lang="en-US" altLang="en-US" smtClean="0"/>
          </a:p>
        </p:txBody>
      </p:sp>
      <p:sp>
        <p:nvSpPr>
          <p:cNvPr id="7885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885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816929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798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F35F72-48DE-4084-9C7C-D9E70F406FF7}" type="slidenum">
              <a:rPr lang="en-US" altLang="en-US" smtClean="0"/>
              <a:pPr eaLnBrk="1" hangingPunct="1">
                <a:spcBef>
                  <a:spcPct val="0"/>
                </a:spcBef>
              </a:pPr>
              <a:t>43</a:t>
            </a:fld>
            <a:endParaRPr lang="en-US" altLang="en-US" smtClean="0"/>
          </a:p>
        </p:txBody>
      </p:sp>
      <p:sp>
        <p:nvSpPr>
          <p:cNvPr id="798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798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05755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Diagonal lines give the sense of movement, action, and activity.</a:t>
            </a:r>
          </a:p>
          <a:p>
            <a:pPr eaLnBrk="1" hangingPunct="1"/>
            <a:endParaRPr lang="en-US" altLang="en-US" smtClean="0"/>
          </a:p>
          <a:p>
            <a:pPr eaLnBrk="1" hangingPunct="1"/>
            <a:r>
              <a:rPr lang="en-US" altLang="en-US" smtClean="0"/>
              <a:t>The upper right image shows the Octavio Frias de Oliverira  Bridge in Sao Paulo, Brazil. This is a cable-stayed suspension bridge which opened in May 2008. It is the only bridge in the world that has two curved approaches supported by a single concrete mast.</a:t>
            </a:r>
          </a:p>
        </p:txBody>
      </p:sp>
      <p:sp>
        <p:nvSpPr>
          <p:cNvPr id="471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71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EB6FC4-8048-4D8E-A44E-3CC7D7F52650}" type="slidenum">
              <a:rPr lang="en-US" altLang="en-US" smtClean="0"/>
              <a:pPr eaLnBrk="1" hangingPunct="1">
                <a:spcBef>
                  <a:spcPct val="0"/>
                </a:spcBef>
              </a:pPr>
              <a:t>6</a:t>
            </a:fld>
            <a:endParaRPr lang="en-US" altLang="en-US" smtClean="0"/>
          </a:p>
        </p:txBody>
      </p:sp>
      <p:sp>
        <p:nvSpPr>
          <p:cNvPr id="471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71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15478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Flowing, curved lines are used in the roof of this apartment building, the roof structure of the Sydney Opera House, and the Sydney Harbor Bridge in the background. Curved lines often appear more natural than angular lines and give the sense of freedom and soothing mood. </a:t>
            </a:r>
          </a:p>
          <a:p>
            <a:pPr eaLnBrk="1" hangingPunct="1"/>
            <a:endParaRPr lang="en-US" altLang="en-US" smtClean="0"/>
          </a:p>
          <a:p>
            <a:pPr eaLnBrk="1" hangingPunct="1"/>
            <a:r>
              <a:rPr lang="en-US" altLang="en-US" smtClean="0"/>
              <a:t>The Sydney Opera House is a world-famous work of architecture. The Danish architect Jorn Utzon won an international competition to design the structure. After extensive testing, Utzon decided to use a design based on sections of a sphere. </a:t>
            </a:r>
          </a:p>
        </p:txBody>
      </p:sp>
      <p:sp>
        <p:nvSpPr>
          <p:cNvPr id="481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81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892E9-7620-4CBD-A8EF-E745134419F9}" type="slidenum">
              <a:rPr lang="en-US" altLang="en-US" smtClean="0"/>
              <a:pPr eaLnBrk="1" hangingPunct="1">
                <a:spcBef>
                  <a:spcPct val="0"/>
                </a:spcBef>
              </a:pPr>
              <a:t>7</a:t>
            </a:fld>
            <a:endParaRPr lang="en-US" altLang="en-US" smtClean="0"/>
          </a:p>
        </p:txBody>
      </p:sp>
      <p:sp>
        <p:nvSpPr>
          <p:cNvPr id="481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81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04842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Saint Basil’s Cathedral was designed in the shape of the flame of a bonfire rising into the sky. Bright colors create a festive feeling and sense of excitement.</a:t>
            </a:r>
          </a:p>
        </p:txBody>
      </p:sp>
      <p:sp>
        <p:nvSpPr>
          <p:cNvPr id="491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491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B4DAD2-A7B1-4686-A7BF-32A049D7E26B}" type="slidenum">
              <a:rPr lang="en-US" altLang="en-US" smtClean="0"/>
              <a:pPr eaLnBrk="1" hangingPunct="1">
                <a:spcBef>
                  <a:spcPct val="0"/>
                </a:spcBef>
              </a:pPr>
              <a:t>8</a:t>
            </a:fld>
            <a:endParaRPr lang="en-US" altLang="en-US" smtClean="0"/>
          </a:p>
        </p:txBody>
      </p:sp>
      <p:sp>
        <p:nvSpPr>
          <p:cNvPr id="491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491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42062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How would the building in the top picture look without the red accent?</a:t>
            </a:r>
          </a:p>
          <a:p>
            <a:pPr eaLnBrk="1" hangingPunct="1"/>
            <a:r>
              <a:rPr lang="en-US" altLang="en-US" smtClean="0"/>
              <a:t>Do the green colors in the bottom picture energize you or make you feel calm and cool?</a:t>
            </a:r>
          </a:p>
        </p:txBody>
      </p:sp>
      <p:sp>
        <p:nvSpPr>
          <p:cNvPr id="50180"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018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707BC3-FE63-4CD8-A5C0-74E05068745E}" type="slidenum">
              <a:rPr lang="en-US" altLang="en-US" smtClean="0"/>
              <a:pPr eaLnBrk="1" hangingPunct="1">
                <a:spcBef>
                  <a:spcPct val="0"/>
                </a:spcBef>
              </a:pPr>
              <a:t>9</a:t>
            </a:fld>
            <a:endParaRPr lang="en-US" altLang="en-US" smtClean="0"/>
          </a:p>
        </p:txBody>
      </p:sp>
      <p:sp>
        <p:nvSpPr>
          <p:cNvPr id="50182"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0183"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250781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Which color scheme creates the most excitement? Why? Which color scheme feel the most opulent? Which color scheme would you choose for a playroom? Living room? Bedroom?</a:t>
            </a:r>
          </a:p>
        </p:txBody>
      </p:sp>
      <p:sp>
        <p:nvSpPr>
          <p:cNvPr id="512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 </a:t>
            </a:r>
          </a:p>
          <a:p>
            <a:pPr eaLnBrk="1" hangingPunct="1">
              <a:spcBef>
                <a:spcPct val="0"/>
              </a:spcBef>
            </a:pPr>
            <a:r>
              <a:rPr lang="en-US" altLang="en-US" smtClean="0"/>
              <a:t>Unit 1- Lesson 1.1 -History of Civil Engineering and Architecture</a:t>
            </a:r>
          </a:p>
        </p:txBody>
      </p:sp>
      <p:sp>
        <p:nvSpPr>
          <p:cNvPr id="512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985EB8-1EC1-453E-BAED-8563112A3F28}" type="slidenum">
              <a:rPr lang="en-US" altLang="en-US" smtClean="0"/>
              <a:pPr eaLnBrk="1" hangingPunct="1">
                <a:spcBef>
                  <a:spcPct val="0"/>
                </a:spcBef>
              </a:pPr>
              <a:t>10</a:t>
            </a:fld>
            <a:endParaRPr lang="en-US" altLang="en-US" smtClean="0"/>
          </a:p>
        </p:txBody>
      </p:sp>
      <p:sp>
        <p:nvSpPr>
          <p:cNvPr id="512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Project Lead the Way, Inc  Copyright 2010</a:t>
            </a:r>
          </a:p>
        </p:txBody>
      </p:sp>
      <p:sp>
        <p:nvSpPr>
          <p:cNvPr id="512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Principles and Elements of Design Applied to Architecture</a:t>
            </a:r>
          </a:p>
        </p:txBody>
      </p:sp>
    </p:spTree>
    <p:extLst>
      <p:ext uri="{BB962C8B-B14F-4D97-AF65-F5344CB8AC3E}">
        <p14:creationId xmlns:p14="http://schemas.microsoft.com/office/powerpoint/2010/main" val="113386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8496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921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28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DD2B0E-19FA-4F2E-82A7-3552B94941F4}" type="slidenum">
              <a:rPr lang="en-US"/>
              <a:pPr>
                <a:defRPr/>
              </a:pPr>
              <a:t>‹#›</a:t>
            </a:fld>
            <a:endParaRPr lang="en-US"/>
          </a:p>
        </p:txBody>
      </p:sp>
    </p:spTree>
    <p:extLst>
      <p:ext uri="{BB962C8B-B14F-4D97-AF65-F5344CB8AC3E}">
        <p14:creationId xmlns:p14="http://schemas.microsoft.com/office/powerpoint/2010/main" val="450284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3EF1F7-D96D-4320-A2D4-0371726512AF}" type="slidenum">
              <a:rPr lang="en-US"/>
              <a:pPr>
                <a:defRPr/>
              </a:pPr>
              <a:t>‹#›</a:t>
            </a:fld>
            <a:endParaRPr lang="en-US"/>
          </a:p>
        </p:txBody>
      </p:sp>
    </p:spTree>
    <p:extLst>
      <p:ext uri="{BB962C8B-B14F-4D97-AF65-F5344CB8AC3E}">
        <p14:creationId xmlns:p14="http://schemas.microsoft.com/office/powerpoint/2010/main" val="209951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54055-BC90-4AF9-A8DE-565EDA8DCCE1}" type="slidenum">
              <a:rPr lang="en-US"/>
              <a:pPr>
                <a:defRPr/>
              </a:pPr>
              <a:t>‹#›</a:t>
            </a:fld>
            <a:endParaRPr lang="en-US"/>
          </a:p>
        </p:txBody>
      </p:sp>
    </p:spTree>
    <p:extLst>
      <p:ext uri="{BB962C8B-B14F-4D97-AF65-F5344CB8AC3E}">
        <p14:creationId xmlns:p14="http://schemas.microsoft.com/office/powerpoint/2010/main" val="2114432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F19BA8-25FE-4B0B-8E23-A17331F2C44B}" type="slidenum">
              <a:rPr lang="en-US"/>
              <a:pPr>
                <a:defRPr/>
              </a:pPr>
              <a:t>‹#›</a:t>
            </a:fld>
            <a:endParaRPr lang="en-US"/>
          </a:p>
        </p:txBody>
      </p:sp>
    </p:spTree>
    <p:extLst>
      <p:ext uri="{BB962C8B-B14F-4D97-AF65-F5344CB8AC3E}">
        <p14:creationId xmlns:p14="http://schemas.microsoft.com/office/powerpoint/2010/main" val="395170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820EF0-A4E4-406E-975D-032EC9139A88}" type="slidenum">
              <a:rPr lang="en-US"/>
              <a:pPr>
                <a:defRPr/>
              </a:pPr>
              <a:t>‹#›</a:t>
            </a:fld>
            <a:endParaRPr lang="en-US"/>
          </a:p>
        </p:txBody>
      </p:sp>
    </p:spTree>
    <p:extLst>
      <p:ext uri="{BB962C8B-B14F-4D97-AF65-F5344CB8AC3E}">
        <p14:creationId xmlns:p14="http://schemas.microsoft.com/office/powerpoint/2010/main" val="3851787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6C5695-FF61-4891-B1C0-C4E1C7323AA9}" type="slidenum">
              <a:rPr lang="en-US"/>
              <a:pPr>
                <a:defRPr/>
              </a:pPr>
              <a:t>‹#›</a:t>
            </a:fld>
            <a:endParaRPr lang="en-US"/>
          </a:p>
        </p:txBody>
      </p:sp>
    </p:spTree>
    <p:extLst>
      <p:ext uri="{BB962C8B-B14F-4D97-AF65-F5344CB8AC3E}">
        <p14:creationId xmlns:p14="http://schemas.microsoft.com/office/powerpoint/2010/main" val="2006452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CFE0C8-B483-46B1-9865-D6ECC4363A3E}" type="slidenum">
              <a:rPr lang="en-US"/>
              <a:pPr>
                <a:defRPr/>
              </a:pPr>
              <a:t>‹#›</a:t>
            </a:fld>
            <a:endParaRPr lang="en-US"/>
          </a:p>
        </p:txBody>
      </p:sp>
    </p:spTree>
    <p:extLst>
      <p:ext uri="{BB962C8B-B14F-4D97-AF65-F5344CB8AC3E}">
        <p14:creationId xmlns:p14="http://schemas.microsoft.com/office/powerpoint/2010/main" val="857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30C3E6-8B7D-46FE-82C4-4335DA2DD3CA}" type="slidenum">
              <a:rPr lang="en-US"/>
              <a:pPr>
                <a:defRPr/>
              </a:pPr>
              <a:t>‹#›</a:t>
            </a:fld>
            <a:endParaRPr lang="en-US"/>
          </a:p>
        </p:txBody>
      </p:sp>
    </p:spTree>
    <p:extLst>
      <p:ext uri="{BB962C8B-B14F-4D97-AF65-F5344CB8AC3E}">
        <p14:creationId xmlns:p14="http://schemas.microsoft.com/office/powerpoint/2010/main" val="18476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815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EBFF7F-287A-4FF7-BDCC-C958A2AD667E}" type="slidenum">
              <a:rPr lang="en-US"/>
              <a:pPr>
                <a:defRPr/>
              </a:pPr>
              <a:t>‹#›</a:t>
            </a:fld>
            <a:endParaRPr lang="en-US"/>
          </a:p>
        </p:txBody>
      </p:sp>
    </p:spTree>
    <p:extLst>
      <p:ext uri="{BB962C8B-B14F-4D97-AF65-F5344CB8AC3E}">
        <p14:creationId xmlns:p14="http://schemas.microsoft.com/office/powerpoint/2010/main" val="3749942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38B4F-54CC-4E89-B2A6-2F764636AF13}" type="slidenum">
              <a:rPr lang="en-US"/>
              <a:pPr>
                <a:defRPr/>
              </a:pPr>
              <a:t>‹#›</a:t>
            </a:fld>
            <a:endParaRPr lang="en-US"/>
          </a:p>
        </p:txBody>
      </p:sp>
    </p:spTree>
    <p:extLst>
      <p:ext uri="{BB962C8B-B14F-4D97-AF65-F5344CB8AC3E}">
        <p14:creationId xmlns:p14="http://schemas.microsoft.com/office/powerpoint/2010/main" val="414635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44A2C-2B23-40E6-95C6-A9FB04883299}" type="slidenum">
              <a:rPr lang="en-US"/>
              <a:pPr>
                <a:defRPr/>
              </a:pPr>
              <a:t>‹#›</a:t>
            </a:fld>
            <a:endParaRPr lang="en-US"/>
          </a:p>
        </p:txBody>
      </p:sp>
    </p:spTree>
    <p:extLst>
      <p:ext uri="{BB962C8B-B14F-4D97-AF65-F5344CB8AC3E}">
        <p14:creationId xmlns:p14="http://schemas.microsoft.com/office/powerpoint/2010/main" val="369049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174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6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780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3611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488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943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8"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7F5D904-85B5-43E8-9C03-B4D6E96ECF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c/c5/Ch%C3%A2teau_de_Chaumont_(71)_-_1.JP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a/ac/Trinity_Cathedral_Moscow_-_first_floor_plan.jp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upload.wikimedia.org/wikipedia/commons/2/2e/Rock_stacking4.JP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hyperlink" Target="http://upload.wikimedia.org/wikipedia/en/d/df/Park_Guell_Tile.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istockphoto.com/index.ph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esbnyc.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hearstcastle.org/" TargetMode="External"/><Relationship Id="rId4" Type="http://schemas.openxmlformats.org/officeDocument/2006/relationships/hyperlink" Target="http://www.greatbuilding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b="1" kern="0" dirty="0" smtClean="0">
                <a:solidFill>
                  <a:srgbClr val="002060"/>
                </a:solidFill>
                <a:cs typeface="Arial" panose="020B0604020202020204" pitchFamily="34" charset="0"/>
              </a:rPr>
              <a:t>Principles and Elements of Design Applied to Architecture</a:t>
            </a:r>
            <a:endParaRPr lang="en-US" b="1" kern="0" dirty="0">
              <a:solidFill>
                <a:srgbClr val="002060"/>
              </a:solidFill>
              <a:cs typeface="Arial" panose="020B0604020202020204" pitchFamily="34" charset="0"/>
            </a:endParaRPr>
          </a:p>
        </p:txBody>
      </p:sp>
      <p:pic>
        <p:nvPicPr>
          <p:cNvPr id="3075" name="Picture 4" descr="C:\Users\lsmith\Dropbox\2014-15 Curriculum Release\Notes\Logos\PLTW Logo Transparen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dirty="0" smtClean="0">
                <a:solidFill>
                  <a:schemeClr val="bg1">
                    <a:lumMod val="50000"/>
                  </a:schemeClr>
                </a:solidFill>
                <a:latin typeface="Arial" panose="020B0604020202020204" pitchFamily="34" charset="0"/>
                <a:cs typeface="Arial" panose="020B0604020202020204" pitchFamily="34" charset="0"/>
              </a:rPr>
              <a:t>© 2010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3077" name="Footer Placeholder 3"/>
          <p:cNvSpPr txBox="1">
            <a:spLocks/>
          </p:cNvSpPr>
          <p:nvPr/>
        </p:nvSpPr>
        <p:spPr bwMode="auto">
          <a:xfrm>
            <a:off x="0" y="6645275"/>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solidFill>
                  <a:srgbClr val="7F7F7F"/>
                </a:solidFill>
              </a:rPr>
              <a:t>Civil Engineering and Architecture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Color</a:t>
            </a:r>
          </a:p>
        </p:txBody>
      </p:sp>
      <p:pic>
        <p:nvPicPr>
          <p:cNvPr id="12291" name="Picture 6" descr="iStock_000009438191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878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838200" y="57150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ct val="50000"/>
              </a:spcBef>
              <a:buClr>
                <a:schemeClr val="tx1"/>
              </a:buClr>
            </a:pPr>
            <a:r>
              <a:rPr lang="en-US" altLang="en-US" sz="2400"/>
              <a:t>Colors can affect how humans feel and act</a:t>
            </a:r>
          </a:p>
        </p:txBody>
      </p:sp>
      <p:sp>
        <p:nvSpPr>
          <p:cNvPr id="12293" name="Rectangle 8"/>
          <p:cNvSpPr>
            <a:spLocks noChangeArrowheads="1"/>
          </p:cNvSpPr>
          <p:nvPr/>
        </p:nvSpPr>
        <p:spPr bwMode="auto">
          <a:xfrm>
            <a:off x="7010400" y="5486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81200"/>
            <a:ext cx="8229600" cy="2438400"/>
          </a:xfrm>
          <a:prstGeom prst="rect">
            <a:avLst/>
          </a:prstGeom>
          <a:noFill/>
          <a:ln w="9525">
            <a:noFill/>
            <a:miter lim="800000"/>
            <a:headEnd/>
            <a:tailEnd/>
          </a:ln>
        </p:spPr>
        <p:txBody>
          <a:bodyPr anchor="ctr"/>
          <a:lstStyle/>
          <a:p>
            <a:pPr>
              <a:defRPr/>
            </a:pPr>
            <a:r>
              <a:rPr lang="en-US" sz="3200" dirty="0">
                <a:solidFill>
                  <a:srgbClr val="0000FF"/>
                </a:solidFill>
                <a:latin typeface="+mj-lt"/>
                <a:cs typeface="+mn-cs"/>
              </a:rPr>
              <a:t>Form:</a:t>
            </a:r>
            <a:r>
              <a:rPr lang="en-US" sz="2400" dirty="0">
                <a:latin typeface="+mj-lt"/>
                <a:cs typeface="+mn-cs"/>
              </a:rPr>
              <a:t> (3D)The shape and structure of something as distinguished from its substance or material.</a:t>
            </a:r>
          </a:p>
          <a:p>
            <a:pPr>
              <a:spcBef>
                <a:spcPct val="20000"/>
              </a:spcBef>
              <a:buClr>
                <a:schemeClr val="tx1"/>
              </a:buClr>
              <a:buSzPct val="60000"/>
              <a:defRPr/>
            </a:pPr>
            <a:endParaRPr lang="en-US" sz="2400" dirty="0">
              <a:cs typeface="+mn-cs"/>
            </a:endParaRPr>
          </a:p>
          <a:p>
            <a:pPr>
              <a:spcBef>
                <a:spcPct val="20000"/>
              </a:spcBef>
              <a:buClr>
                <a:schemeClr val="tx1"/>
              </a:buClr>
              <a:buSzPct val="60000"/>
              <a:defRPr/>
            </a:pPr>
            <a:r>
              <a:rPr lang="en-US" sz="3200" dirty="0">
                <a:solidFill>
                  <a:srgbClr val="0000FF"/>
                </a:solidFill>
                <a:cs typeface="+mn-cs"/>
              </a:rPr>
              <a:t>Shape:</a:t>
            </a:r>
            <a:r>
              <a:rPr lang="en-US" sz="2400" dirty="0">
                <a:cs typeface="+mn-cs"/>
              </a:rPr>
              <a:t> (2D)The two-dimensional contour that characterizes an object or area. </a:t>
            </a:r>
            <a:endParaRPr lang="en-US" sz="2400" dirty="0">
              <a:latin typeface="Tahoma" pitchFamily="34" charset="0"/>
              <a:cs typeface="+mn-cs"/>
            </a:endParaRPr>
          </a:p>
        </p:txBody>
      </p:sp>
      <p:sp>
        <p:nvSpPr>
          <p:cNvPr id="13315"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Form and Shape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Form and Shape</a:t>
            </a:r>
          </a:p>
        </p:txBody>
      </p:sp>
      <p:pic>
        <p:nvPicPr>
          <p:cNvPr id="14339" name="Picture 4" descr="iStock_000002684335XSmall shangha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2762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6"/>
          <p:cNvSpPr>
            <a:spLocks noChangeArrowheads="1"/>
          </p:cNvSpPr>
          <p:nvPr/>
        </p:nvSpPr>
        <p:spPr bwMode="auto">
          <a:xfrm>
            <a:off x="2209800" y="1295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4341" name="TextBox 7"/>
          <p:cNvSpPr txBox="1">
            <a:spLocks noChangeArrowheads="1"/>
          </p:cNvSpPr>
          <p:nvPr/>
        </p:nvSpPr>
        <p:spPr bwMode="auto">
          <a:xfrm>
            <a:off x="457200" y="54102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Oriental Pearl Tower Shanghai</a:t>
            </a:r>
          </a:p>
          <a:p>
            <a:pPr eaLnBrk="1" hangingPunct="1"/>
            <a:r>
              <a:rPr lang="en-US" altLang="en-US" sz="1600"/>
              <a:t>Architect: Jiang Huan Cheng, Shanghai Modern Architectural Design, Co.</a:t>
            </a:r>
          </a:p>
        </p:txBody>
      </p:sp>
      <p:sp>
        <p:nvSpPr>
          <p:cNvPr id="14342" name="TextBox 7"/>
          <p:cNvSpPr txBox="1">
            <a:spLocks noChangeArrowheads="1"/>
          </p:cNvSpPr>
          <p:nvPr/>
        </p:nvSpPr>
        <p:spPr bwMode="auto">
          <a:xfrm>
            <a:off x="4038600" y="44196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Marie-Elisabeth-Lüders-Haus</a:t>
            </a:r>
          </a:p>
          <a:p>
            <a:pPr eaLnBrk="1" hangingPunct="1"/>
            <a:r>
              <a:rPr lang="en-US" altLang="en-US"/>
              <a:t>Berlin, Germany</a:t>
            </a:r>
          </a:p>
        </p:txBody>
      </p:sp>
      <p:pic>
        <p:nvPicPr>
          <p:cNvPr id="14343" name="Picture 6" descr="\\SERVER\Users\dkennedy\My Documents\My Pictures\Microsoft Clip Organizer\j04386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371600"/>
            <a:ext cx="44577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3"/>
          <p:cNvSpPr txBox="1">
            <a:spLocks noChangeArrowheads="1"/>
          </p:cNvSpPr>
          <p:nvPr/>
        </p:nvSpPr>
        <p:spPr bwMode="auto">
          <a:xfrm>
            <a:off x="6934200" y="1371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SERVER\Users\dkennedy\My Documents\My Pictures\Microsoft Clip Organizer\j04389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By incorporating the use of space</a:t>
            </a:r>
          </a:p>
          <a:p>
            <a:r>
              <a:rPr lang="en-US" altLang="en-US" sz="320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Space</a:t>
            </a:r>
          </a:p>
        </p:txBody>
      </p:sp>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 name="TextBox 10"/>
          <p:cNvSpPr txBox="1">
            <a:spLocks noChangeArrowheads="1"/>
          </p:cNvSpPr>
          <p:nvPr/>
        </p:nvSpPr>
        <p:spPr bwMode="auto">
          <a:xfrm>
            <a:off x="7391400" y="251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3" name="TextBox 12"/>
          <p:cNvSpPr txBox="1">
            <a:spLocks noChangeArrowheads="1"/>
          </p:cNvSpPr>
          <p:nvPr/>
        </p:nvSpPr>
        <p:spPr bwMode="auto">
          <a:xfrm>
            <a:off x="48006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5" name="TextBox 14"/>
          <p:cNvSpPr txBox="1">
            <a:spLocks noChangeArrowheads="1"/>
          </p:cNvSpPr>
          <p:nvPr/>
        </p:nvSpPr>
        <p:spPr bwMode="auto">
          <a:xfrm>
            <a:off x="3810000" y="5575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2000"/>
                                        <p:tgtEl>
                                          <p:spTgt spid="15368"/>
                                        </p:tgtEl>
                                      </p:cBhvr>
                                    </p:animEffec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15368"/>
                                        </p:tgtEl>
                                      </p:cBhvr>
                                    </p:animEffect>
                                    <p:set>
                                      <p:cBhvr>
                                        <p:cTn id="24" dur="1" fill="hold">
                                          <p:stCondLst>
                                            <p:cond delay="1999"/>
                                          </p:stCondLst>
                                        </p:cTn>
                                        <p:tgtEl>
                                          <p:spTgt spid="1536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SERVER\Users\dkennedy\My Documents\My Pictures\Microsoft Clip Organizer\j0442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57450"/>
            <a:ext cx="3733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By incorporating the use of space</a:t>
            </a:r>
          </a:p>
          <a:p>
            <a:r>
              <a:rPr lang="en-US" altLang="en-US" sz="320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Space</a:t>
            </a:r>
          </a:p>
        </p:txBody>
      </p:sp>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 name="TextBox 10"/>
          <p:cNvSpPr txBox="1">
            <a:spLocks noChangeArrowheads="1"/>
          </p:cNvSpPr>
          <p:nvPr/>
        </p:nvSpPr>
        <p:spPr bwMode="auto">
          <a:xfrm>
            <a:off x="7391400" y="251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3" name="TextBox 12"/>
          <p:cNvSpPr txBox="1">
            <a:spLocks noChangeArrowheads="1"/>
          </p:cNvSpPr>
          <p:nvPr/>
        </p:nvSpPr>
        <p:spPr bwMode="auto">
          <a:xfrm>
            <a:off x="48006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5" name="TextBox 14"/>
          <p:cNvSpPr txBox="1">
            <a:spLocks noChangeArrowheads="1"/>
          </p:cNvSpPr>
          <p:nvPr/>
        </p:nvSpPr>
        <p:spPr bwMode="auto">
          <a:xfrm>
            <a:off x="3810000" y="5575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extLst>
      <p:ext uri="{BB962C8B-B14F-4D97-AF65-F5344CB8AC3E}">
        <p14:creationId xmlns:p14="http://schemas.microsoft.com/office/powerpoint/2010/main" val="3024792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15369"/>
                                        </p:tgtEl>
                                      </p:cBhvr>
                                    </p:animEffect>
                                    <p:set>
                                      <p:cBhvr>
                                        <p:cTn id="7" dur="1" fill="hold">
                                          <p:stCondLst>
                                            <p:cond delay="1999"/>
                                          </p:stCondLst>
                                        </p:cTn>
                                        <p:tgtEl>
                                          <p:spTgt spid="1536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1" nodeType="clickEffect">
                                  <p:stCondLst>
                                    <p:cond delay="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dirty="0">
              <a:solidFill>
                <a:srgbClr val="E60702"/>
              </a:solidFill>
            </a:endParaRPr>
          </a:p>
          <a:p>
            <a:pPr algn="ctr" eaLnBrk="1" hangingPunct="1"/>
            <a:endParaRPr lang="en-US" altLang="en-US" sz="3200" dirty="0">
              <a:solidFill>
                <a:srgbClr val="E60702"/>
              </a:solidFill>
            </a:endParaRPr>
          </a:p>
          <a:p>
            <a:r>
              <a:rPr lang="en-US" altLang="en-US" sz="3200" dirty="0"/>
              <a:t>By incorporating the use of space</a:t>
            </a:r>
          </a:p>
          <a:p>
            <a:r>
              <a:rPr lang="en-US" altLang="en-US" sz="3200" dirty="0"/>
              <a:t>in your design, you can enlarge or reduce the visual space.</a:t>
            </a:r>
          </a:p>
        </p:txBody>
      </p:sp>
      <p:sp>
        <p:nvSpPr>
          <p:cNvPr id="15365" name="Rectangle 3"/>
          <p:cNvSpPr>
            <a:spLocks noChangeArrowheads="1"/>
          </p:cNvSpPr>
          <p:nvPr/>
        </p:nvSpPr>
        <p:spPr bwMode="auto">
          <a:xfrm>
            <a:off x="546100" y="3233738"/>
            <a:ext cx="32766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t>Types</a:t>
            </a:r>
          </a:p>
          <a:p>
            <a:pPr lvl="1" eaLnBrk="1" hangingPunct="1">
              <a:spcBef>
                <a:spcPct val="50000"/>
              </a:spcBef>
              <a:buClr>
                <a:schemeClr val="tx1"/>
              </a:buClr>
              <a:buFontTx/>
              <a:buChar char="•"/>
            </a:pPr>
            <a:r>
              <a:rPr lang="en-US" altLang="en-US" sz="2400"/>
              <a:t>Open, uncluttered spaces</a:t>
            </a:r>
          </a:p>
          <a:p>
            <a:pPr lvl="1" eaLnBrk="1" hangingPunct="1">
              <a:spcBef>
                <a:spcPct val="50000"/>
              </a:spcBef>
              <a:buClr>
                <a:schemeClr val="tx1"/>
              </a:buClr>
              <a:buFontTx/>
              <a:buChar char="•"/>
            </a:pPr>
            <a:r>
              <a:rPr lang="en-US" altLang="en-US" sz="2400"/>
              <a:t>Cramped, busy spaces</a:t>
            </a:r>
          </a:p>
          <a:p>
            <a:pPr lvl="1" eaLnBrk="1" hangingPunct="1">
              <a:spcBef>
                <a:spcPct val="50000"/>
              </a:spcBef>
              <a:buClr>
                <a:schemeClr val="tx1"/>
              </a:buClr>
              <a:buFontTx/>
              <a:buChar char="•"/>
            </a:pPr>
            <a:r>
              <a:rPr lang="en-US" altLang="en-US" sz="2400"/>
              <a:t>Unused vs. good use of space</a:t>
            </a:r>
          </a:p>
        </p:txBody>
      </p:sp>
      <p:sp>
        <p:nvSpPr>
          <p:cNvPr id="15366"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Space</a:t>
            </a:r>
          </a:p>
        </p:txBody>
      </p:sp>
      <p:pic>
        <p:nvPicPr>
          <p:cNvPr id="2" name="Picture 6" descr="iStock_000004013899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76600"/>
            <a:ext cx="47101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auto">
          <a:xfrm>
            <a:off x="76962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extLst>
      <p:ext uri="{BB962C8B-B14F-4D97-AF65-F5344CB8AC3E}">
        <p14:creationId xmlns:p14="http://schemas.microsoft.com/office/powerpoint/2010/main" val="3594455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E60702"/>
              </a:solidFill>
            </a:endParaRPr>
          </a:p>
          <a:p>
            <a:pPr algn="ctr" eaLnBrk="1" hangingPunct="1"/>
            <a:endParaRPr lang="en-US" altLang="en-US" sz="3200">
              <a:solidFill>
                <a:srgbClr val="E60702"/>
              </a:solidFill>
            </a:endParaRPr>
          </a:p>
          <a:p>
            <a:r>
              <a:rPr lang="en-US" altLang="en-US" sz="3200"/>
              <a:t>The surface look or feel of something</a:t>
            </a:r>
            <a:r>
              <a:rPr lang="en-US" altLang="en-US" sz="3200" b="1"/>
              <a:t> </a:t>
            </a:r>
          </a:p>
        </p:txBody>
      </p:sp>
      <p:sp>
        <p:nvSpPr>
          <p:cNvPr id="16387" name="Rectangle 3"/>
          <p:cNvSpPr>
            <a:spLocks noChangeArrowheads="1"/>
          </p:cNvSpPr>
          <p:nvPr/>
        </p:nvSpPr>
        <p:spPr bwMode="auto">
          <a:xfrm>
            <a:off x="914400" y="2819400"/>
            <a:ext cx="8077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t>Smooth Surface – Reflects more light and therefore is a more intense color.</a:t>
            </a:r>
          </a:p>
          <a:p>
            <a:pPr eaLnBrk="1" hangingPunct="1">
              <a:spcBef>
                <a:spcPct val="50000"/>
              </a:spcBef>
              <a:buClr>
                <a:schemeClr val="tx1"/>
              </a:buClr>
            </a:pPr>
            <a:r>
              <a:rPr lang="en-US" altLang="en-US" sz="2800"/>
              <a:t>Rough Surface – Absorbs more light and therefore appears darker.</a:t>
            </a:r>
          </a:p>
        </p:txBody>
      </p:sp>
      <p:sp>
        <p:nvSpPr>
          <p:cNvPr id="16388"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Texture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Smooth Texture</a:t>
            </a:r>
          </a:p>
        </p:txBody>
      </p:sp>
      <p:pic>
        <p:nvPicPr>
          <p:cNvPr id="17411" name="Picture 4" descr="iStock_000004486960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971800"/>
            <a:ext cx="44783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7696200" y="2971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7413" name="TextBox 10"/>
          <p:cNvSpPr txBox="1">
            <a:spLocks noChangeArrowheads="1"/>
          </p:cNvSpPr>
          <p:nvPr/>
        </p:nvSpPr>
        <p:spPr bwMode="auto">
          <a:xfrm>
            <a:off x="4191000" y="6096000"/>
            <a:ext cx="48006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Exterior metal façade of Disney Concert Hall</a:t>
            </a:r>
          </a:p>
          <a:p>
            <a:pPr eaLnBrk="1" hangingPunct="1"/>
            <a:r>
              <a:rPr lang="en-US" altLang="en-US"/>
              <a:t>Los Angeles</a:t>
            </a:r>
          </a:p>
        </p:txBody>
      </p:sp>
      <p:pic>
        <p:nvPicPr>
          <p:cNvPr id="17414" name="Picture 10" descr="\\SERVER\Users\dkennedy\My Documents\My Pictures\Microsoft Clip Organizer\j04384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752600"/>
            <a:ext cx="32940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4"/>
          <p:cNvSpPr txBox="1">
            <a:spLocks noChangeArrowheads="1"/>
          </p:cNvSpPr>
          <p:nvPr/>
        </p:nvSpPr>
        <p:spPr bwMode="auto">
          <a:xfrm>
            <a:off x="457200" y="60960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Glass façade of a high rise office building</a:t>
            </a:r>
          </a:p>
        </p:txBody>
      </p:sp>
      <p:sp>
        <p:nvSpPr>
          <p:cNvPr id="17416" name="TextBox 15"/>
          <p:cNvSpPr txBox="1">
            <a:spLocks noChangeArrowheads="1"/>
          </p:cNvSpPr>
          <p:nvPr/>
        </p:nvSpPr>
        <p:spPr bwMode="auto">
          <a:xfrm>
            <a:off x="2362200" y="5791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Rough Texture</a:t>
            </a:r>
          </a:p>
        </p:txBody>
      </p:sp>
      <p:pic>
        <p:nvPicPr>
          <p:cNvPr id="18435" name="Picture 6" descr="iStock_000007339140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38600"/>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descr="iStock_000011295092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533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9"/>
          <p:cNvSpPr>
            <a:spLocks noChangeArrowheads="1"/>
          </p:cNvSpPr>
          <p:nvPr/>
        </p:nvSpPr>
        <p:spPr bwMode="auto">
          <a:xfrm>
            <a:off x="457200" y="4876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8438" name="Rectangle 10"/>
          <p:cNvSpPr>
            <a:spLocks noChangeArrowheads="1"/>
          </p:cNvSpPr>
          <p:nvPr/>
        </p:nvSpPr>
        <p:spPr bwMode="auto">
          <a:xfrm>
            <a:off x="7772400" y="6400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8439" name="TextBox 11"/>
          <p:cNvSpPr txBox="1">
            <a:spLocks noChangeArrowheads="1"/>
          </p:cNvSpPr>
          <p:nvPr/>
        </p:nvSpPr>
        <p:spPr bwMode="auto">
          <a:xfrm>
            <a:off x="228600" y="51816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Park Guell – Barcelona, Spain Architect: Antonio Gaudí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37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rgbClr val="0000FF"/>
              </a:solidFill>
            </a:endParaRPr>
          </a:p>
          <a:p>
            <a:pPr algn="ctr" eaLnBrk="1" hangingPunct="1"/>
            <a:endParaRPr lang="en-US" altLang="en-US" sz="3200">
              <a:solidFill>
                <a:srgbClr val="0000FF"/>
              </a:solidFill>
            </a:endParaRPr>
          </a:p>
          <a:p>
            <a:pPr algn="ctr" eaLnBrk="1" hangingPunct="1"/>
            <a:r>
              <a:rPr lang="en-US" altLang="en-US" sz="3200"/>
              <a:t>The relative lightness or darkness of a color</a:t>
            </a:r>
          </a:p>
          <a:p>
            <a:pPr algn="ctr" eaLnBrk="1" hangingPunct="1"/>
            <a:endParaRPr lang="en-US" altLang="en-US" sz="3200">
              <a:solidFill>
                <a:srgbClr val="0000FF"/>
              </a:solidFill>
            </a:endParaRPr>
          </a:p>
          <a:p>
            <a:pPr algn="ctr" eaLnBrk="1" hangingPunct="1"/>
            <a:endParaRPr lang="en-US" altLang="en-US" sz="3200">
              <a:solidFill>
                <a:srgbClr val="0000FF"/>
              </a:solidFill>
            </a:endParaRPr>
          </a:p>
        </p:txBody>
      </p:sp>
      <p:sp>
        <p:nvSpPr>
          <p:cNvPr id="19459" name="Rectangle 3"/>
          <p:cNvSpPr>
            <a:spLocks noChangeArrowheads="1"/>
          </p:cNvSpPr>
          <p:nvPr/>
        </p:nvSpPr>
        <p:spPr bwMode="auto">
          <a:xfrm>
            <a:off x="609600" y="3836988"/>
            <a:ext cx="80772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t>Methods</a:t>
            </a:r>
          </a:p>
          <a:p>
            <a:pPr lvl="1" eaLnBrk="1" hangingPunct="1">
              <a:spcBef>
                <a:spcPct val="50000"/>
              </a:spcBef>
              <a:buClr>
                <a:schemeClr val="tx1"/>
              </a:buClr>
            </a:pPr>
            <a:r>
              <a:rPr lang="en-US" altLang="en-US" sz="2800"/>
              <a:t>Shade – Degree of darkness of a color</a:t>
            </a:r>
          </a:p>
          <a:p>
            <a:pPr lvl="1" eaLnBrk="1" hangingPunct="1">
              <a:spcBef>
                <a:spcPct val="50000"/>
              </a:spcBef>
              <a:buClr>
                <a:schemeClr val="tx1"/>
              </a:buClr>
            </a:pPr>
            <a:r>
              <a:rPr lang="en-US" altLang="en-US" sz="2800"/>
              <a:t>Tint – A pale or faint variation of a color</a:t>
            </a:r>
          </a:p>
        </p:txBody>
      </p:sp>
      <p:sp>
        <p:nvSpPr>
          <p:cNvPr id="19460" name="Rectangle 4"/>
          <p:cNvSpPr>
            <a:spLocks noChangeArrowheads="1"/>
          </p:cNvSpPr>
          <p:nvPr/>
        </p:nvSpPr>
        <p:spPr bwMode="auto">
          <a:xfrm>
            <a:off x="609600" y="2438400"/>
            <a:ext cx="7848600" cy="838200"/>
          </a:xfrm>
          <a:prstGeom prst="rect">
            <a:avLst/>
          </a:prstGeom>
          <a:gradFill rotWithShape="0">
            <a:gsLst>
              <a:gs pos="0">
                <a:srgbClr val="5E9EFF"/>
              </a:gs>
              <a:gs pos="39999">
                <a:srgbClr val="85C2FF"/>
              </a:gs>
              <a:gs pos="70000">
                <a:srgbClr val="C4D6EB"/>
              </a:gs>
              <a:gs pos="100000">
                <a:srgbClr val="FFEBFA"/>
              </a:gs>
            </a:gsLst>
            <a:lin ang="0" scaled="1"/>
          </a:gra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461"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Value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8382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3200"/>
              <a:t>	Six integral components used in the creation of a design: </a:t>
            </a:r>
          </a:p>
        </p:txBody>
      </p:sp>
      <p:sp>
        <p:nvSpPr>
          <p:cNvPr id="4099" name="Text Box 4"/>
          <p:cNvSpPr txBox="1">
            <a:spLocks noChangeArrowheads="1"/>
          </p:cNvSpPr>
          <p:nvPr/>
        </p:nvSpPr>
        <p:spPr bwMode="auto">
          <a:xfrm>
            <a:off x="1717675" y="3290888"/>
            <a:ext cx="32353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t>Line</a:t>
            </a:r>
          </a:p>
          <a:p>
            <a:pPr>
              <a:spcBef>
                <a:spcPct val="50000"/>
              </a:spcBef>
            </a:pPr>
            <a:r>
              <a:rPr lang="en-US" altLang="en-US" sz="2800"/>
              <a:t>Color</a:t>
            </a:r>
          </a:p>
          <a:p>
            <a:pPr>
              <a:spcBef>
                <a:spcPct val="50000"/>
              </a:spcBef>
            </a:pPr>
            <a:r>
              <a:rPr lang="en-US" altLang="en-US" sz="2800"/>
              <a:t>Form and Shape</a:t>
            </a:r>
          </a:p>
          <a:p>
            <a:pPr>
              <a:spcBef>
                <a:spcPct val="50000"/>
              </a:spcBef>
              <a:buFontTx/>
              <a:buChar char="•"/>
            </a:pPr>
            <a:endParaRPr lang="en-US" altLang="en-US" sz="2400"/>
          </a:p>
        </p:txBody>
      </p:sp>
      <p:sp>
        <p:nvSpPr>
          <p:cNvPr id="4100" name="Text Box 5"/>
          <p:cNvSpPr txBox="1">
            <a:spLocks noChangeArrowheads="1"/>
          </p:cNvSpPr>
          <p:nvPr/>
        </p:nvSpPr>
        <p:spPr bwMode="auto">
          <a:xfrm>
            <a:off x="5410200" y="3276600"/>
            <a:ext cx="24431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2800"/>
              <a:t>Space</a:t>
            </a:r>
          </a:p>
          <a:p>
            <a:pPr>
              <a:spcBef>
                <a:spcPct val="50000"/>
              </a:spcBef>
            </a:pPr>
            <a:r>
              <a:rPr lang="en-US" altLang="en-US" sz="2800"/>
              <a:t>Texture </a:t>
            </a:r>
          </a:p>
          <a:p>
            <a:pPr>
              <a:spcBef>
                <a:spcPct val="50000"/>
              </a:spcBef>
            </a:pPr>
            <a:r>
              <a:rPr lang="en-US" altLang="en-US" sz="2800"/>
              <a:t>Value</a:t>
            </a:r>
          </a:p>
        </p:txBody>
      </p:sp>
      <p:sp>
        <p:nvSpPr>
          <p:cNvPr id="410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Visual Design Elements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Value</a:t>
            </a:r>
          </a:p>
        </p:txBody>
      </p:sp>
      <p:graphicFrame>
        <p:nvGraphicFramePr>
          <p:cNvPr id="20483" name="Object 4"/>
          <p:cNvGraphicFramePr>
            <a:graphicFrameLocks noGrp="1" noChangeAspect="1"/>
          </p:cNvGraphicFramePr>
          <p:nvPr>
            <p:ph sz="half" idx="4294967295"/>
          </p:nvPr>
        </p:nvGraphicFramePr>
        <p:xfrm>
          <a:off x="0" y="1600200"/>
          <a:ext cx="4048125" cy="4551363"/>
        </p:xfrm>
        <a:graphic>
          <a:graphicData uri="http://schemas.openxmlformats.org/presentationml/2006/ole">
            <mc:AlternateContent xmlns:mc="http://schemas.openxmlformats.org/markup-compatibility/2006">
              <mc:Choice xmlns:v="urn:schemas-microsoft-com:vml" Requires="v">
                <p:oleObj spid="_x0000_s20488" name="Chart" r:id="rId4" imgW="4219566" imgH="4743450" progId="MSGraph.Chart.8">
                  <p:embed followColorScheme="full"/>
                </p:oleObj>
              </mc:Choice>
              <mc:Fallback>
                <p:oleObj name="Chart" r:id="rId4" imgW="4219566" imgH="474345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00200"/>
                        <a:ext cx="404812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4" name="Picture 6" descr="iStock_000008587139X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295400"/>
            <a:ext cx="70770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7"/>
          <p:cNvSpPr>
            <a:spLocks noChangeArrowheads="1"/>
          </p:cNvSpPr>
          <p:nvPr/>
        </p:nvSpPr>
        <p:spPr bwMode="auto">
          <a:xfrm>
            <a:off x="7162800" y="1371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0486" name="TextBox 8"/>
          <p:cNvSpPr txBox="1">
            <a:spLocks noChangeArrowheads="1"/>
          </p:cNvSpPr>
          <p:nvPr/>
        </p:nvSpPr>
        <p:spPr bwMode="auto">
          <a:xfrm>
            <a:off x="1295400" y="60960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Downtown buildings in Bangalore, India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0" y="1371600"/>
            <a:ext cx="80772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3200"/>
              <a:t>Seven principles encompass an interesting design.</a:t>
            </a:r>
          </a:p>
        </p:txBody>
      </p:sp>
      <p:sp>
        <p:nvSpPr>
          <p:cNvPr id="21507" name="Text Box 4"/>
          <p:cNvSpPr txBox="1">
            <a:spLocks noChangeArrowheads="1"/>
          </p:cNvSpPr>
          <p:nvPr/>
        </p:nvSpPr>
        <p:spPr bwMode="auto">
          <a:xfrm>
            <a:off x="1322388" y="2667000"/>
            <a:ext cx="34782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buFontTx/>
              <a:buChar char="•"/>
            </a:pPr>
            <a:r>
              <a:rPr lang="en-US" altLang="en-US" sz="2400"/>
              <a:t>Balance</a:t>
            </a:r>
          </a:p>
          <a:p>
            <a:pPr>
              <a:spcBef>
                <a:spcPct val="50000"/>
              </a:spcBef>
              <a:buFontTx/>
              <a:buChar char="•"/>
            </a:pPr>
            <a:r>
              <a:rPr lang="en-US" altLang="en-US" sz="2400"/>
              <a:t>Rhythm</a:t>
            </a:r>
          </a:p>
          <a:p>
            <a:pPr>
              <a:spcBef>
                <a:spcPct val="50000"/>
              </a:spcBef>
              <a:buFontTx/>
              <a:buChar char="•"/>
            </a:pPr>
            <a:r>
              <a:rPr lang="en-US" altLang="en-US" sz="2400"/>
              <a:t>Emphasis</a:t>
            </a:r>
          </a:p>
          <a:p>
            <a:pPr>
              <a:spcBef>
                <a:spcPct val="50000"/>
              </a:spcBef>
              <a:buFontTx/>
              <a:buChar char="•"/>
            </a:pPr>
            <a:r>
              <a:rPr lang="en-US" altLang="en-US" sz="2400"/>
              <a:t>Proportion and scale</a:t>
            </a:r>
          </a:p>
          <a:p>
            <a:pPr>
              <a:spcBef>
                <a:spcPct val="50000"/>
              </a:spcBef>
              <a:buFontTx/>
              <a:buChar char="•"/>
            </a:pPr>
            <a:r>
              <a:rPr lang="en-US" altLang="en-US" sz="2400"/>
              <a:t>Movement</a:t>
            </a:r>
          </a:p>
          <a:p>
            <a:pPr>
              <a:spcBef>
                <a:spcPct val="50000"/>
              </a:spcBef>
              <a:buFontTx/>
              <a:buChar char="•"/>
            </a:pPr>
            <a:r>
              <a:rPr lang="en-US" altLang="en-US" sz="2400"/>
              <a:t>Contrast</a:t>
            </a:r>
          </a:p>
          <a:p>
            <a:pPr>
              <a:spcBef>
                <a:spcPct val="50000"/>
              </a:spcBef>
              <a:buFontTx/>
              <a:buChar char="•"/>
            </a:pPr>
            <a:r>
              <a:rPr lang="en-US" altLang="en-US" sz="2400"/>
              <a:t>Unity</a:t>
            </a:r>
          </a:p>
        </p:txBody>
      </p:sp>
      <p:sp>
        <p:nvSpPr>
          <p:cNvPr id="2150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Visual Design Principles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533400" y="1295400"/>
            <a:ext cx="83010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charset="0"/>
                <a:cs typeface="Arial" charset="0"/>
              </a:defRPr>
            </a:lvl1pPr>
            <a:lvl2pPr marL="463550" indent="-63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tx1"/>
              </a:buClr>
            </a:pPr>
            <a:r>
              <a:rPr lang="en-US" altLang="en-US" sz="2800">
                <a:cs typeface="Times New Roman" pitchFamily="18" charset="0"/>
              </a:rPr>
              <a:t>Parts of the design are equally distributed to create a sense of stability. Both physical and visual balance exist.</a:t>
            </a:r>
            <a:endParaRPr lang="en-US" altLang="en-US" sz="2800"/>
          </a:p>
          <a:p>
            <a:pPr eaLnBrk="1" hangingPunct="1">
              <a:spcBef>
                <a:spcPct val="20000"/>
              </a:spcBef>
              <a:buClr>
                <a:schemeClr val="tx1"/>
              </a:buClr>
            </a:pPr>
            <a:endParaRPr lang="en-US" altLang="en-US" sz="2400"/>
          </a:p>
          <a:p>
            <a:pPr eaLnBrk="1" hangingPunct="1">
              <a:spcBef>
                <a:spcPct val="20000"/>
              </a:spcBef>
              <a:buClr>
                <a:schemeClr val="tx1"/>
              </a:buClr>
            </a:pPr>
            <a:r>
              <a:rPr lang="en-US" altLang="en-US" sz="2800"/>
              <a:t>Types</a:t>
            </a:r>
          </a:p>
          <a:p>
            <a:pPr lvl="1" eaLnBrk="1" hangingPunct="1">
              <a:spcBef>
                <a:spcPct val="20000"/>
              </a:spcBef>
              <a:buClr>
                <a:schemeClr val="tx1"/>
              </a:buClr>
              <a:buFontTx/>
              <a:buChar char="•"/>
            </a:pPr>
            <a:r>
              <a:rPr lang="en-US" altLang="en-US" sz="2400"/>
              <a:t>Symmetrical or formal balance</a:t>
            </a:r>
          </a:p>
          <a:p>
            <a:pPr lvl="1" eaLnBrk="1" hangingPunct="1">
              <a:spcBef>
                <a:spcPct val="20000"/>
              </a:spcBef>
              <a:buClr>
                <a:schemeClr val="tx1"/>
              </a:buClr>
              <a:buFontTx/>
              <a:buChar char="•"/>
            </a:pPr>
            <a:r>
              <a:rPr lang="en-US" altLang="en-US" sz="2400"/>
              <a:t>Asymmetrical or informal balance</a:t>
            </a:r>
          </a:p>
          <a:p>
            <a:pPr lvl="1" eaLnBrk="1" hangingPunct="1">
              <a:spcBef>
                <a:spcPct val="20000"/>
              </a:spcBef>
              <a:buClr>
                <a:schemeClr val="tx1"/>
              </a:buClr>
              <a:buFontTx/>
              <a:buChar char="•"/>
            </a:pPr>
            <a:r>
              <a:rPr lang="en-US" altLang="en-US" sz="2400"/>
              <a:t>Radial balance</a:t>
            </a:r>
          </a:p>
          <a:p>
            <a:pPr lvl="1" eaLnBrk="1" hangingPunct="1">
              <a:spcBef>
                <a:spcPct val="20000"/>
              </a:spcBef>
              <a:buClr>
                <a:schemeClr val="tx1"/>
              </a:buClr>
              <a:buFontTx/>
              <a:buChar char="•"/>
            </a:pPr>
            <a:r>
              <a:rPr lang="en-US" altLang="en-US" sz="2400"/>
              <a:t>Vertical balance</a:t>
            </a:r>
          </a:p>
          <a:p>
            <a:pPr lvl="1" eaLnBrk="1" hangingPunct="1">
              <a:spcBef>
                <a:spcPct val="20000"/>
              </a:spcBef>
              <a:buClr>
                <a:schemeClr val="tx1"/>
              </a:buClr>
              <a:buFontTx/>
              <a:buChar char="•"/>
            </a:pPr>
            <a:r>
              <a:rPr lang="en-US" altLang="en-US" sz="2400"/>
              <a:t>Horizontal balance</a:t>
            </a:r>
          </a:p>
          <a:p>
            <a:pPr lvl="1" eaLnBrk="1" hangingPunct="1">
              <a:spcBef>
                <a:spcPct val="20000"/>
              </a:spcBef>
              <a:buClr>
                <a:schemeClr val="tx1"/>
              </a:buClr>
              <a:buFontTx/>
              <a:buChar char="•"/>
            </a:pPr>
            <a:endParaRPr lang="en-US" altLang="en-US" sz="2400"/>
          </a:p>
        </p:txBody>
      </p:sp>
      <p:sp>
        <p:nvSpPr>
          <p:cNvPr id="2253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Balance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81000" y="2057400"/>
            <a:ext cx="8305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smtClean="0">
                <a:solidFill>
                  <a:schemeClr val="tx1"/>
                </a:solidFill>
              </a:rPr>
              <a:t>The elements within the design are identical in relation to a centerline or axis.</a:t>
            </a:r>
          </a:p>
        </p:txBody>
      </p:sp>
      <p:sp>
        <p:nvSpPr>
          <p:cNvPr id="23555" name="Rectangle 9"/>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pic>
        <p:nvPicPr>
          <p:cNvPr id="23556" name="Picture 6" descr="iStock_000005334783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17875"/>
            <a:ext cx="510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p:cNvSpPr txBox="1">
            <a:spLocks noChangeArrowheads="1"/>
          </p:cNvSpPr>
          <p:nvPr/>
        </p:nvSpPr>
        <p:spPr bwMode="auto">
          <a:xfrm>
            <a:off x="5715000" y="5257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Taj Mahal Mausoleum</a:t>
            </a:r>
          </a:p>
          <a:p>
            <a:pPr eaLnBrk="1" hangingPunct="1"/>
            <a:r>
              <a:rPr lang="en-US" altLang="en-US"/>
              <a:t>Agra, Uttar Pradesh, India</a:t>
            </a:r>
          </a:p>
        </p:txBody>
      </p:sp>
      <p:sp>
        <p:nvSpPr>
          <p:cNvPr id="23558" name="Rectangle 8"/>
          <p:cNvSpPr>
            <a:spLocks noChangeArrowheads="1"/>
          </p:cNvSpPr>
          <p:nvPr/>
        </p:nvSpPr>
        <p:spPr bwMode="auto">
          <a:xfrm>
            <a:off x="4343400" y="3276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3559" name="TextBox 6"/>
          <p:cNvSpPr txBox="1">
            <a:spLocks noChangeArrowheads="1"/>
          </p:cNvSpPr>
          <p:nvPr/>
        </p:nvSpPr>
        <p:spPr bwMode="auto">
          <a:xfrm>
            <a:off x="457200" y="11430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Symmetrical or Formal Balance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12192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Asymmetrical or Informal Balance</a:t>
            </a:r>
          </a:p>
          <a:p>
            <a:pPr algn="ctr" eaLnBrk="1" hangingPunct="1"/>
            <a:endParaRPr lang="en-US" altLang="en-US" sz="3200"/>
          </a:p>
          <a:p>
            <a:pPr eaLnBrk="1" hangingPunct="1"/>
            <a:r>
              <a:rPr lang="en-US" altLang="en-US" sz="2800"/>
              <a:t>Parts of the design are not identical but are equal in visual weight.</a:t>
            </a:r>
          </a:p>
        </p:txBody>
      </p:sp>
      <p:sp>
        <p:nvSpPr>
          <p:cNvPr id="24579"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Balance</a:t>
            </a:r>
          </a:p>
        </p:txBody>
      </p:sp>
      <p:pic>
        <p:nvPicPr>
          <p:cNvPr id="24580" name="Picture 7" descr="File:Château de Chaumont (71) - 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4200"/>
            <a:ext cx="7620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762000" y="6172200"/>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Chateau de Chaumont</a:t>
            </a:r>
          </a:p>
          <a:p>
            <a:pPr eaLnBrk="1" hangingPunct="1"/>
            <a:r>
              <a:rPr lang="en-US" altLang="en-US"/>
              <a:t>Saone-et-Loire, France</a:t>
            </a:r>
          </a:p>
        </p:txBody>
      </p:sp>
      <p:sp>
        <p:nvSpPr>
          <p:cNvPr id="24582" name="TextBox 7"/>
          <p:cNvSpPr txBox="1">
            <a:spLocks noChangeArrowheads="1"/>
          </p:cNvSpPr>
          <p:nvPr/>
        </p:nvSpPr>
        <p:spPr bwMode="auto">
          <a:xfrm>
            <a:off x="6781800" y="5867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39116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457200" y="1143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Radial Balance</a:t>
            </a:r>
          </a:p>
          <a:p>
            <a:pPr eaLnBrk="1" hangingPunct="1"/>
            <a:endParaRPr lang="en-US" altLang="en-US" sz="3200"/>
          </a:p>
          <a:p>
            <a:pPr eaLnBrk="1" hangingPunct="1"/>
            <a:r>
              <a:rPr lang="en-US" altLang="en-US" sz="2800"/>
              <a:t>Design elements radiate outward from the center.</a:t>
            </a:r>
          </a:p>
        </p:txBody>
      </p:sp>
      <p:sp>
        <p:nvSpPr>
          <p:cNvPr id="25604"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Balance</a:t>
            </a:r>
          </a:p>
        </p:txBody>
      </p:sp>
      <p:pic>
        <p:nvPicPr>
          <p:cNvPr id="25605" name="Picture 6" descr="\\SERVER\Users\dkennedy\My Documents\My Pictures\Microsoft Clip Organizer\j0442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95600"/>
            <a:ext cx="40290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28956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5607" name="TextBox 9"/>
          <p:cNvSpPr txBox="1">
            <a:spLocks noChangeArrowheads="1"/>
          </p:cNvSpPr>
          <p:nvPr/>
        </p:nvSpPr>
        <p:spPr bwMode="auto">
          <a:xfrm>
            <a:off x="7391400" y="2743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5608" name="TextBox 11"/>
          <p:cNvSpPr txBox="1">
            <a:spLocks noChangeArrowheads="1"/>
          </p:cNvSpPr>
          <p:nvPr/>
        </p:nvSpPr>
        <p:spPr bwMode="auto">
          <a:xfrm>
            <a:off x="4800600" y="5943600"/>
            <a:ext cx="3657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Galleria Vittorio Emanuele II</a:t>
            </a:r>
          </a:p>
          <a:p>
            <a:pPr eaLnBrk="1" hangingPunct="1"/>
            <a:r>
              <a:rPr lang="en-US" altLang="en-US"/>
              <a:t>Milan, Italy</a:t>
            </a:r>
          </a:p>
          <a:p>
            <a:pPr eaLnBrk="1" hangingPunct="1"/>
            <a:r>
              <a:rPr lang="en-US" altLang="en-US"/>
              <a:t>Architect: Giuseppe Mengoni</a:t>
            </a:r>
          </a:p>
        </p:txBody>
      </p:sp>
      <p:sp>
        <p:nvSpPr>
          <p:cNvPr id="25609" name="TextBox 13"/>
          <p:cNvSpPr txBox="1">
            <a:spLocks noChangeArrowheads="1"/>
          </p:cNvSpPr>
          <p:nvPr/>
        </p:nvSpPr>
        <p:spPr bwMode="auto">
          <a:xfrm>
            <a:off x="457200" y="56388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Dresden Frauenkirche</a:t>
            </a:r>
          </a:p>
          <a:p>
            <a:pPr eaLnBrk="1" hangingPunct="1"/>
            <a:r>
              <a:rPr lang="en-US" altLang="en-US"/>
              <a:t>Deresden, Germay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533400"/>
            <a:ext cx="8305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a:solidFill>
                  <a:srgbClr val="E60702"/>
                </a:solidFill>
              </a:rPr>
              <a:t/>
            </a:r>
            <a:br>
              <a:rPr lang="en-US" altLang="en-US" sz="4400">
                <a:solidFill>
                  <a:srgbClr val="E60702"/>
                </a:solidFill>
              </a:rPr>
            </a:br>
            <a:r>
              <a:rPr lang="en-US" altLang="en-US" sz="3200"/>
              <a:t>Vertical Balance</a:t>
            </a:r>
          </a:p>
          <a:p>
            <a:pPr eaLnBrk="1" hangingPunct="1">
              <a:spcBef>
                <a:spcPct val="50000"/>
              </a:spcBef>
            </a:pPr>
            <a:r>
              <a:rPr lang="en-US" altLang="en-US" sz="3200"/>
              <a:t>The top and bottom parts are equal.</a:t>
            </a:r>
          </a:p>
        </p:txBody>
      </p:sp>
      <p:sp>
        <p:nvSpPr>
          <p:cNvPr id="26627"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Balance</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57150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5867400" y="6172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0" y="2143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t>The parts on the left and right sides are equal.</a:t>
            </a:r>
          </a:p>
        </p:txBody>
      </p:sp>
      <p:sp>
        <p:nvSpPr>
          <p:cNvPr id="2765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sp>
        <p:nvSpPr>
          <p:cNvPr id="27652" name="TextBox 6"/>
          <p:cNvSpPr txBox="1">
            <a:spLocks noChangeArrowheads="1"/>
          </p:cNvSpPr>
          <p:nvPr/>
        </p:nvSpPr>
        <p:spPr bwMode="auto">
          <a:xfrm>
            <a:off x="304800" y="6211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Chi Lin Buddhist Temple and Nunnery</a:t>
            </a:r>
          </a:p>
          <a:p>
            <a:pPr eaLnBrk="1" hangingPunct="1"/>
            <a:r>
              <a:rPr lang="en-US" altLang="en-US"/>
              <a:t>Kowloon City, Hong Kong</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117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10"/>
          <p:cNvSpPr txBox="1">
            <a:spLocks noChangeArrowheads="1"/>
          </p:cNvSpPr>
          <p:nvPr/>
        </p:nvSpPr>
        <p:spPr bwMode="auto">
          <a:xfrm>
            <a:off x="5867400" y="6211888"/>
            <a:ext cx="22098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Building façade</a:t>
            </a:r>
          </a:p>
          <a:p>
            <a:pPr eaLnBrk="1" hangingPunct="1"/>
            <a:r>
              <a:rPr lang="en-US" altLang="en-US"/>
              <a:t>Limberg, Germany</a:t>
            </a:r>
          </a:p>
        </p:txBody>
      </p:sp>
      <p:sp>
        <p:nvSpPr>
          <p:cNvPr id="27655" name="TextBox 12"/>
          <p:cNvSpPr txBox="1">
            <a:spLocks noChangeArrowheads="1"/>
          </p:cNvSpPr>
          <p:nvPr/>
        </p:nvSpPr>
        <p:spPr bwMode="auto">
          <a:xfrm>
            <a:off x="6858000" y="289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7656" name="Picture 13" descr="iStock_000011081217XSmal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14"/>
          <p:cNvSpPr>
            <a:spLocks noChangeArrowheads="1"/>
          </p:cNvSpPr>
          <p:nvPr/>
        </p:nvSpPr>
        <p:spPr bwMode="auto">
          <a:xfrm>
            <a:off x="2819400" y="59436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27661" name="TextBox 13"/>
          <p:cNvSpPr txBox="1">
            <a:spLocks noChangeArrowheads="1"/>
          </p:cNvSpPr>
          <p:nvPr/>
        </p:nvSpPr>
        <p:spPr bwMode="auto">
          <a:xfrm>
            <a:off x="762000" y="1195388"/>
            <a:ext cx="6553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Horizontal Balance</a:t>
            </a:r>
          </a:p>
          <a:p>
            <a:pPr algn="ct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7653"/>
                                        </p:tgtEl>
                                      </p:cBhvr>
                                    </p:animEffect>
                                    <p:set>
                                      <p:cBhvr>
                                        <p:cTn id="7" dur="1" fill="hold">
                                          <p:stCondLst>
                                            <p:cond delay="1999"/>
                                          </p:stCondLst>
                                        </p:cTn>
                                        <p:tgtEl>
                                          <p:spTgt spid="2765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7654"/>
                                        </p:tgtEl>
                                      </p:cBhvr>
                                    </p:animEffect>
                                    <p:set>
                                      <p:cBhvr>
                                        <p:cTn id="10" dur="1" fill="hold">
                                          <p:stCondLst>
                                            <p:cond delay="1999"/>
                                          </p:stCondLst>
                                        </p:cTn>
                                        <p:tgtEl>
                                          <p:spTgt spid="2765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27652"/>
                                        </p:tgtEl>
                                      </p:cBhvr>
                                    </p:animEffect>
                                    <p:set>
                                      <p:cBhvr>
                                        <p:cTn id="13" dur="1" fill="hold">
                                          <p:stCondLst>
                                            <p:cond delay="1999"/>
                                          </p:stCondLst>
                                        </p:cTn>
                                        <p:tgtEl>
                                          <p:spTgt spid="2765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27656"/>
                                        </p:tgtEl>
                                      </p:cBhvr>
                                    </p:animEffect>
                                    <p:set>
                                      <p:cBhvr>
                                        <p:cTn id="16" dur="1" fill="hold">
                                          <p:stCondLst>
                                            <p:cond delay="1999"/>
                                          </p:stCondLst>
                                        </p:cTn>
                                        <p:tgtEl>
                                          <p:spTgt spid="2765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27657"/>
                                        </p:tgtEl>
                                      </p:cBhvr>
                                    </p:animEffect>
                                    <p:set>
                                      <p:cBhvr>
                                        <p:cTn id="19" dur="1" fill="hold">
                                          <p:stCondLst>
                                            <p:cond delay="1999"/>
                                          </p:stCondLst>
                                        </p:cTn>
                                        <p:tgtEl>
                                          <p:spTgt spid="2765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27655"/>
                                        </p:tgtEl>
                                      </p:cBhvr>
                                    </p:animEffect>
                                    <p:set>
                                      <p:cBhvr>
                                        <p:cTn id="22" dur="1" fill="hold">
                                          <p:stCondLst>
                                            <p:cond delay="1999"/>
                                          </p:stCondLst>
                                        </p:cTn>
                                        <p:tgtEl>
                                          <p:spTgt spid="276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animBg="1"/>
      <p:bldP spid="27655" grpId="0"/>
      <p:bldP spid="2765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762000" y="2143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a:t>The parts on the left and right sides are equal.</a:t>
            </a:r>
          </a:p>
        </p:txBody>
      </p:sp>
      <p:sp>
        <p:nvSpPr>
          <p:cNvPr id="2765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Balance</a:t>
            </a:r>
          </a:p>
        </p:txBody>
      </p:sp>
      <p:pic>
        <p:nvPicPr>
          <p:cNvPr id="11" name="Picture 10" descr="iStock_00000925383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458946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895600" y="5867400"/>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Hearst Castle</a:t>
            </a:r>
          </a:p>
          <a:p>
            <a:pPr eaLnBrk="1" hangingPunct="1"/>
            <a:r>
              <a:rPr lang="en-US" altLang="en-US"/>
              <a:t>San Simeon, CA</a:t>
            </a:r>
          </a:p>
          <a:p>
            <a:pPr eaLnBrk="1" hangingPunct="1"/>
            <a:r>
              <a:rPr lang="en-US" altLang="en-US"/>
              <a:t>Architect: Julia Morgan</a:t>
            </a:r>
          </a:p>
        </p:txBody>
      </p:sp>
      <p:sp>
        <p:nvSpPr>
          <p:cNvPr id="13" name="TextBox 12"/>
          <p:cNvSpPr txBox="1">
            <a:spLocks noChangeArrowheads="1"/>
          </p:cNvSpPr>
          <p:nvPr/>
        </p:nvSpPr>
        <p:spPr bwMode="auto">
          <a:xfrm>
            <a:off x="2209800" y="281940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a:t>
            </a:r>
          </a:p>
        </p:txBody>
      </p:sp>
      <p:sp>
        <p:nvSpPr>
          <p:cNvPr id="27661" name="TextBox 13"/>
          <p:cNvSpPr txBox="1">
            <a:spLocks noChangeArrowheads="1"/>
          </p:cNvSpPr>
          <p:nvPr/>
        </p:nvSpPr>
        <p:spPr bwMode="auto">
          <a:xfrm>
            <a:off x="762000" y="1195388"/>
            <a:ext cx="6553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Horizontal Balance</a:t>
            </a:r>
          </a:p>
          <a:p>
            <a:pPr algn="ctr" eaLnBrk="1" hangingPunct="1"/>
            <a:endParaRPr lang="en-US" altLang="en-US"/>
          </a:p>
        </p:txBody>
      </p:sp>
    </p:spTree>
    <p:extLst>
      <p:ext uri="{BB962C8B-B14F-4D97-AF65-F5344CB8AC3E}">
        <p14:creationId xmlns:p14="http://schemas.microsoft.com/office/powerpoint/2010/main" val="1647738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Trinity Cathedral Moscow - first floor pla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09675"/>
            <a:ext cx="76200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Balance</a:t>
            </a:r>
          </a:p>
        </p:txBody>
      </p:sp>
      <p:sp>
        <p:nvSpPr>
          <p:cNvPr id="28676" name="TextBox 4"/>
          <p:cNvSpPr txBox="1">
            <a:spLocks noChangeArrowheads="1"/>
          </p:cNvSpPr>
          <p:nvPr/>
        </p:nvSpPr>
        <p:spPr bwMode="auto">
          <a:xfrm>
            <a:off x="7086600" y="60198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Wikipendia.org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381000" y="12954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t>Types</a:t>
            </a:r>
          </a:p>
          <a:p>
            <a:pPr lvl="1" eaLnBrk="1" hangingPunct="1">
              <a:spcBef>
                <a:spcPct val="50000"/>
              </a:spcBef>
              <a:buClr>
                <a:schemeClr val="tx1"/>
              </a:buClr>
            </a:pPr>
            <a:r>
              <a:rPr lang="en-US" altLang="en-US" sz="2400"/>
              <a:t>Vertical – Represents dignity, formality, stability, and strength</a:t>
            </a:r>
          </a:p>
          <a:p>
            <a:pPr lvl="1" eaLnBrk="1" hangingPunct="1">
              <a:spcBef>
                <a:spcPct val="50000"/>
              </a:spcBef>
              <a:buClr>
                <a:schemeClr val="tx1"/>
              </a:buClr>
            </a:pPr>
            <a:r>
              <a:rPr lang="en-US" altLang="en-US" sz="2400"/>
              <a:t>Horizontal – Represents calm, peace, and relaxation</a:t>
            </a:r>
          </a:p>
          <a:p>
            <a:pPr lvl="1" eaLnBrk="1" hangingPunct="1">
              <a:spcBef>
                <a:spcPct val="50000"/>
              </a:spcBef>
              <a:buClr>
                <a:schemeClr val="tx1"/>
              </a:buClr>
            </a:pPr>
            <a:r>
              <a:rPr lang="en-US" altLang="en-US" sz="2400"/>
              <a:t>Diagonal – Represents action, activity, excitement, and movement</a:t>
            </a:r>
          </a:p>
          <a:p>
            <a:pPr lvl="1" eaLnBrk="1" hangingPunct="1">
              <a:spcBef>
                <a:spcPct val="50000"/>
              </a:spcBef>
              <a:buClr>
                <a:schemeClr val="tx1"/>
              </a:buClr>
            </a:pPr>
            <a:r>
              <a:rPr lang="en-US" altLang="en-US" sz="2400"/>
              <a:t>Curved – Represents freedom, the natural, having the appearance of softness, and creates a soothing feeling or mood</a:t>
            </a:r>
          </a:p>
        </p:txBody>
      </p:sp>
      <p:sp>
        <p:nvSpPr>
          <p:cNvPr id="5123" name="Rectangle 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Line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3400" y="137160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cs typeface="Times New Roman" pitchFamily="18" charset="0"/>
              </a:rPr>
              <a:t>Repeated use of line, shape, color, texture or pattern</a:t>
            </a:r>
            <a:endParaRPr lang="en-US" altLang="en-US" sz="2400">
              <a:cs typeface="Times New Roman" pitchFamily="18" charset="0"/>
            </a:endParaRPr>
          </a:p>
          <a:p>
            <a:pPr eaLnBrk="1" hangingPunct="1">
              <a:spcBef>
                <a:spcPct val="50000"/>
              </a:spcBef>
              <a:buClr>
                <a:schemeClr val="tx1"/>
              </a:buClr>
            </a:pPr>
            <a:r>
              <a:rPr lang="en-US" altLang="en-US" sz="3200"/>
              <a:t>Types</a:t>
            </a:r>
          </a:p>
          <a:p>
            <a:pPr lvl="1" eaLnBrk="1" hangingPunct="1">
              <a:spcBef>
                <a:spcPct val="50000"/>
              </a:spcBef>
              <a:buClr>
                <a:schemeClr val="tx1"/>
              </a:buClr>
              <a:buFontTx/>
              <a:buChar char="•"/>
            </a:pPr>
            <a:r>
              <a:rPr lang="en-US" altLang="en-US" sz="2800"/>
              <a:t>Regular rhythm</a:t>
            </a:r>
          </a:p>
          <a:p>
            <a:pPr lvl="1" eaLnBrk="1" hangingPunct="1">
              <a:spcBef>
                <a:spcPct val="50000"/>
              </a:spcBef>
              <a:buClr>
                <a:schemeClr val="tx1"/>
              </a:buClr>
              <a:buFontTx/>
              <a:buChar char="•"/>
            </a:pPr>
            <a:r>
              <a:rPr lang="en-US" altLang="en-US" sz="2800"/>
              <a:t>Graduated rhythm</a:t>
            </a:r>
          </a:p>
          <a:p>
            <a:pPr lvl="1" eaLnBrk="1" hangingPunct="1">
              <a:spcBef>
                <a:spcPct val="50000"/>
              </a:spcBef>
              <a:buClr>
                <a:schemeClr val="tx1"/>
              </a:buClr>
              <a:buFontTx/>
              <a:buChar char="•"/>
            </a:pPr>
            <a:r>
              <a:rPr lang="en-US" altLang="en-US" sz="2800"/>
              <a:t>Random rhythm</a:t>
            </a:r>
          </a:p>
          <a:p>
            <a:pPr lvl="1" eaLnBrk="1" hangingPunct="1">
              <a:spcBef>
                <a:spcPct val="50000"/>
              </a:spcBef>
              <a:buClr>
                <a:schemeClr val="tx1"/>
              </a:buClr>
              <a:buFontTx/>
              <a:buChar char="•"/>
            </a:pPr>
            <a:r>
              <a:rPr lang="en-US" altLang="en-US" sz="2800"/>
              <a:t>Gradated rhythm</a:t>
            </a:r>
          </a:p>
        </p:txBody>
      </p:sp>
      <p:sp>
        <p:nvSpPr>
          <p:cNvPr id="296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a:solidFill>
                  <a:srgbClr val="002060"/>
                </a:solidFill>
              </a:rPr>
              <a:t>Rhythm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685800" y="1219200"/>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Regular Rhythm</a:t>
            </a:r>
            <a:br>
              <a:rPr lang="en-US" altLang="en-US" sz="3200"/>
            </a:br>
            <a:r>
              <a:rPr lang="en-US" altLang="en-US" sz="3200"/>
              <a:t/>
            </a:r>
            <a:br>
              <a:rPr lang="en-US" altLang="en-US" sz="3200"/>
            </a:br>
            <a:r>
              <a:rPr lang="en-US" altLang="en-US" sz="3200"/>
              <a:t>An element is repeated at the same repetition/interval each time.</a:t>
            </a:r>
          </a:p>
        </p:txBody>
      </p:sp>
      <p:sp>
        <p:nvSpPr>
          <p:cNvPr id="30723"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Rhythm</a:t>
            </a:r>
          </a:p>
        </p:txBody>
      </p:sp>
      <p:pic>
        <p:nvPicPr>
          <p:cNvPr id="28679" name="Picture 7" descr="\\SERVER\Users\dkennedy\My Documents\My Pictures\Microsoft Clip Organizer\j04445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7"/>
          <p:cNvSpPr txBox="1">
            <a:spLocks noChangeArrowheads="1"/>
          </p:cNvSpPr>
          <p:nvPr/>
        </p:nvSpPr>
        <p:spPr bwMode="auto">
          <a:xfrm>
            <a:off x="29718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8680" name="Picture 8" descr="\\SERVER\Users\dkennedy\My Documents\My Pictures\Microsoft Clip Organizer\j04333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0"/>
            <a:ext cx="40386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3914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8680"/>
                                        </p:tgtEl>
                                      </p:cBhvr>
                                    </p:animEffect>
                                    <p:set>
                                      <p:cBhvr>
                                        <p:cTn id="7" dur="1" fill="hold">
                                          <p:stCondLst>
                                            <p:cond delay="1999"/>
                                          </p:stCondLst>
                                        </p:cTn>
                                        <p:tgtEl>
                                          <p:spTgt spid="2868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8679"/>
                                        </p:tgtEl>
                                      </p:cBhvr>
                                    </p:animEffect>
                                    <p:set>
                                      <p:cBhvr>
                                        <p:cTn id="10" dur="1" fill="hold">
                                          <p:stCondLst>
                                            <p:cond delay="1999"/>
                                          </p:stCondLst>
                                        </p:cTn>
                                        <p:tgtEl>
                                          <p:spTgt spid="2867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685800" y="1219200"/>
            <a:ext cx="8229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Regular Rhythm</a:t>
            </a:r>
            <a:br>
              <a:rPr lang="en-US" altLang="en-US" sz="3200"/>
            </a:br>
            <a:r>
              <a:rPr lang="en-US" altLang="en-US" sz="3200"/>
              <a:t/>
            </a:r>
            <a:br>
              <a:rPr lang="en-US" altLang="en-US" sz="3200"/>
            </a:br>
            <a:r>
              <a:rPr lang="en-US" altLang="en-US" sz="3200"/>
              <a:t>An element is repeated at the same repetition/interval each time.</a:t>
            </a:r>
          </a:p>
        </p:txBody>
      </p:sp>
      <p:sp>
        <p:nvSpPr>
          <p:cNvPr id="30723" name="Rectangle 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Rhythm</a:t>
            </a:r>
          </a:p>
        </p:txBody>
      </p:sp>
      <p:sp>
        <p:nvSpPr>
          <p:cNvPr id="30725" name="TextBox 7"/>
          <p:cNvSpPr txBox="1">
            <a:spLocks noChangeArrowheads="1"/>
          </p:cNvSpPr>
          <p:nvPr/>
        </p:nvSpPr>
        <p:spPr bwMode="auto">
          <a:xfrm>
            <a:off x="29718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28681" name="Picture 9" descr="\\SERVER\Users\dkennedy\My Documents\My Pictures\Microsoft Clip Organizer\j04327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819400" y="61722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Cube house design</a:t>
            </a:r>
          </a:p>
          <a:p>
            <a:pPr eaLnBrk="1" hangingPunct="1"/>
            <a:r>
              <a:rPr lang="en-US" altLang="en-US"/>
              <a:t>Rotterdam, Netherlands</a:t>
            </a:r>
          </a:p>
        </p:txBody>
      </p:sp>
      <p:sp>
        <p:nvSpPr>
          <p:cNvPr id="14" name="TextBox 13"/>
          <p:cNvSpPr txBox="1">
            <a:spLocks noChangeArrowheads="1"/>
          </p:cNvSpPr>
          <p:nvPr/>
        </p:nvSpPr>
        <p:spPr bwMode="auto">
          <a:xfrm>
            <a:off x="5410200" y="3505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extLst>
      <p:ext uri="{BB962C8B-B14F-4D97-AF65-F5344CB8AC3E}">
        <p14:creationId xmlns:p14="http://schemas.microsoft.com/office/powerpoint/2010/main" val="176638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fade">
                                      <p:cBhvr>
                                        <p:cTn id="7" dur="2000"/>
                                        <p:tgtEl>
                                          <p:spTgt spid="286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 y="1752600"/>
            <a:ext cx="4038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3200"/>
              <a:t>Random Rhythm</a:t>
            </a:r>
            <a:br>
              <a:rPr lang="en-US" altLang="en-US" sz="3200"/>
            </a:br>
            <a:endParaRPr lang="en-US" altLang="en-US" sz="3200"/>
          </a:p>
          <a:p>
            <a:r>
              <a:rPr lang="en-US" altLang="en-US" sz="3200"/>
              <a:t>The beats of the element are random or are at irregular intervals.</a:t>
            </a:r>
          </a:p>
        </p:txBody>
      </p:sp>
      <p:sp>
        <p:nvSpPr>
          <p:cNvPr id="31747"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Rhythm</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t="40625" r="60156"/>
          <a:stretch>
            <a:fillRect/>
          </a:stretch>
        </p:blipFill>
        <p:spPr bwMode="auto">
          <a:xfrm>
            <a:off x="4495800" y="13716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807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en-US" sz="3200"/>
              <a:t>Gradated Rhythm</a:t>
            </a:r>
            <a:br>
              <a:rPr lang="en-US" altLang="en-US" sz="3200"/>
            </a:br>
            <a:r>
              <a:rPr lang="en-US" altLang="en-US" sz="2400"/>
              <a:t/>
            </a:r>
            <a:br>
              <a:rPr lang="en-US" altLang="en-US" sz="2400"/>
            </a:br>
            <a:r>
              <a:rPr lang="en-US" altLang="en-US" sz="3200"/>
              <a:t>The repeated element is identical with the exception of one detail increasing or decreasing gradually with each repetition.</a:t>
            </a:r>
          </a:p>
          <a:p>
            <a:pPr algn="ctr">
              <a:spcBef>
                <a:spcPct val="50000"/>
              </a:spcBef>
            </a:pPr>
            <a:endParaRPr lang="en-US" altLang="en-US" sz="320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Rhythm</a:t>
            </a:r>
          </a:p>
        </p:txBody>
      </p:sp>
      <p:pic>
        <p:nvPicPr>
          <p:cNvPr id="31750" name="Picture 6" descr="File:Rock stacking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1600200" y="66421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www.wikimedia.org</a:t>
            </a:r>
          </a:p>
        </p:txBody>
      </p:sp>
      <p:sp>
        <p:nvSpPr>
          <p:cNvPr id="7" name="TextBox 6"/>
          <p:cNvSpPr txBox="1">
            <a:spLocks noChangeArrowheads="1"/>
          </p:cNvSpPr>
          <p:nvPr/>
        </p:nvSpPr>
        <p:spPr bwMode="auto">
          <a:xfrm>
            <a:off x="3200400" y="38862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Left: Stack of rocks used as focal point in landscaping</a:t>
            </a:r>
          </a:p>
        </p:txBody>
      </p:sp>
      <p:pic>
        <p:nvPicPr>
          <p:cNvPr id="317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810000"/>
            <a:ext cx="1874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9"/>
          <p:cNvSpPr txBox="1">
            <a:spLocks noChangeArrowheads="1"/>
          </p:cNvSpPr>
          <p:nvPr/>
        </p:nvSpPr>
        <p:spPr bwMode="auto">
          <a:xfrm>
            <a:off x="723900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1" name="Rectangle 10"/>
          <p:cNvSpPr>
            <a:spLocks noChangeArrowheads="1"/>
          </p:cNvSpPr>
          <p:nvPr/>
        </p:nvSpPr>
        <p:spPr bwMode="auto">
          <a:xfrm>
            <a:off x="3276600" y="53340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Right: The Chinese Tower English Gardens</a:t>
            </a:r>
          </a:p>
          <a:p>
            <a:pPr eaLnBrk="1" hangingPunct="1"/>
            <a:r>
              <a:rPr lang="en-US" altLang="en-US"/>
              <a:t>Munich, Germany</a:t>
            </a:r>
          </a:p>
        </p:txBody>
      </p:sp>
      <p:pic>
        <p:nvPicPr>
          <p:cNvPr id="317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733800"/>
            <a:ext cx="3581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181600" y="3733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31752"/>
                                        </p:tgtEl>
                                      </p:cBhvr>
                                    </p:animEffect>
                                    <p:set>
                                      <p:cBhvr>
                                        <p:cTn id="7" dur="1" fill="hold">
                                          <p:stCondLst>
                                            <p:cond delay="1999"/>
                                          </p:stCondLst>
                                        </p:cTn>
                                        <p:tgtEl>
                                          <p:spTgt spid="3175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fade">
                                      <p:cBhvr>
                                        <p:cTn id="16" dur="2000"/>
                                        <p:tgtEl>
                                          <p:spTgt spid="317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1751"/>
                                        </p:tgtEl>
                                        <p:attrNameLst>
                                          <p:attrName>style.visibility</p:attrName>
                                        </p:attrNameLst>
                                      </p:cBhvr>
                                      <p:to>
                                        <p:strVal val="visible"/>
                                      </p:to>
                                    </p:set>
                                    <p:animEffect transition="in" filter="fade">
                                      <p:cBhvr>
                                        <p:cTn id="21" dur="2000"/>
                                        <p:tgtEl>
                                          <p:spTgt spid="317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533400" y="1617663"/>
            <a:ext cx="4038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400">
                <a:cs typeface="Times New Roman" pitchFamily="18" charset="0"/>
              </a:rPr>
              <a:t>The feature in a design that attracts one’s eye – the focal point</a:t>
            </a:r>
          </a:p>
          <a:p>
            <a:pPr eaLnBrk="1" hangingPunct="1">
              <a:spcBef>
                <a:spcPct val="50000"/>
              </a:spcBef>
              <a:buClr>
                <a:schemeClr val="tx1"/>
              </a:buClr>
              <a:buFont typeface="Arial" charset="0"/>
              <a:buChar char="•"/>
            </a:pPr>
            <a:r>
              <a:rPr lang="en-US" altLang="en-US" sz="2400"/>
              <a:t>  Emphasis can be achieved through size, placement, shape, color, and/or use of lines</a:t>
            </a:r>
          </a:p>
        </p:txBody>
      </p:sp>
      <p:sp>
        <p:nvSpPr>
          <p:cNvPr id="33797" name="Rectangle 6"/>
          <p:cNvSpPr>
            <a:spLocks noGrp="1" noChangeArrowheads="1"/>
          </p:cNvSpPr>
          <p:nvPr>
            <p:ph type="title"/>
          </p:nvPr>
        </p:nvSpPr>
        <p:spPr bwMode="auto">
          <a:xfrm>
            <a:off x="381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Emphasis</a:t>
            </a:r>
          </a:p>
        </p:txBody>
      </p:sp>
      <p:sp>
        <p:nvSpPr>
          <p:cNvPr id="7" name="TextBox 6"/>
          <p:cNvSpPr txBox="1">
            <a:spLocks noChangeArrowheads="1"/>
          </p:cNvSpPr>
          <p:nvPr/>
        </p:nvSpPr>
        <p:spPr bwMode="auto">
          <a:xfrm>
            <a:off x="5791200" y="3581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Ceiling mosaic in Park Gruell</a:t>
            </a:r>
          </a:p>
        </p:txBody>
      </p:sp>
      <p:sp>
        <p:nvSpPr>
          <p:cNvPr id="10" name="TextBox 9"/>
          <p:cNvSpPr txBox="1">
            <a:spLocks noChangeArrowheads="1"/>
          </p:cNvSpPr>
          <p:nvPr/>
        </p:nvSpPr>
        <p:spPr bwMode="auto">
          <a:xfrm>
            <a:off x="7543800" y="4114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2" name="TextBox 11"/>
          <p:cNvSpPr txBox="1">
            <a:spLocks noChangeArrowheads="1"/>
          </p:cNvSpPr>
          <p:nvPr/>
        </p:nvSpPr>
        <p:spPr bwMode="auto">
          <a:xfrm>
            <a:off x="5181600" y="6488113"/>
            <a:ext cx="365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Mosque - Egypt</a:t>
            </a:r>
          </a:p>
        </p:txBody>
      </p:sp>
      <p:sp>
        <p:nvSpPr>
          <p:cNvPr id="20" name="TextBox 19"/>
          <p:cNvSpPr txBox="1">
            <a:spLocks noChangeArrowheads="1"/>
          </p:cNvSpPr>
          <p:nvPr/>
        </p:nvSpPr>
        <p:spPr bwMode="auto">
          <a:xfrm>
            <a:off x="533400" y="632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3" name="TextBox 22"/>
          <p:cNvSpPr txBox="1">
            <a:spLocks noChangeArrowheads="1"/>
          </p:cNvSpPr>
          <p:nvPr/>
        </p:nvSpPr>
        <p:spPr bwMode="auto">
          <a:xfrm>
            <a:off x="8001000" y="1524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pic>
        <p:nvPicPr>
          <p:cNvPr id="32784" name="Picture 16" descr="File:Park Guell Til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50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xit" presetSubtype="0" fill="hold" grpId="0" nodeType="withEffect">
                                  <p:stCondLst>
                                    <p:cond delay="0"/>
                                  </p:stCondLst>
                                  <p:childTnLst>
                                    <p:animEffect transition="out" filter="fade">
                                      <p:cBhvr>
                                        <p:cTn id="9" dur="2000"/>
                                        <p:tgtEl>
                                          <p:spTgt spid="32770"/>
                                        </p:tgtEl>
                                      </p:cBhvr>
                                    </p:animEffect>
                                    <p:set>
                                      <p:cBhvr>
                                        <p:cTn id="10" dur="1" fill="hold">
                                          <p:stCondLst>
                                            <p:cond delay="1999"/>
                                          </p:stCondLst>
                                        </p:cTn>
                                        <p:tgtEl>
                                          <p:spTgt spid="3277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2776"/>
                                        </p:tgtEl>
                                      </p:cBhvr>
                                    </p:animEffect>
                                    <p:set>
                                      <p:cBhvr>
                                        <p:cTn id="16" dur="1" fill="hold">
                                          <p:stCondLst>
                                            <p:cond delay="1999"/>
                                          </p:stCondLst>
                                        </p:cTn>
                                        <p:tgtEl>
                                          <p:spTgt spid="3277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32784"/>
                                        </p:tgtEl>
                                      </p:cBhvr>
                                    </p:animEffect>
                                    <p:set>
                                      <p:cBhvr>
                                        <p:cTn id="28" dur="1" fill="hold">
                                          <p:stCondLst>
                                            <p:cond delay="1999"/>
                                          </p:stCondLst>
                                        </p:cTn>
                                        <p:tgtEl>
                                          <p:spTgt spid="327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7" grpId="0"/>
      <p:bldP spid="10" grpId="0"/>
      <p:bldP spid="12" grpId="0"/>
      <p:bldP spid="20"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582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Grp="1" noChangeArrowheads="1"/>
          </p:cNvSpPr>
          <p:nvPr>
            <p:ph type="title"/>
          </p:nvPr>
        </p:nvSpPr>
        <p:spPr bwMode="auto">
          <a:xfrm>
            <a:off x="381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Emphasis</a:t>
            </a:r>
          </a:p>
        </p:txBody>
      </p:sp>
      <p:sp>
        <p:nvSpPr>
          <p:cNvPr id="20" name="TextBox 19"/>
          <p:cNvSpPr txBox="1">
            <a:spLocks noChangeArrowheads="1"/>
          </p:cNvSpPr>
          <p:nvPr/>
        </p:nvSpPr>
        <p:spPr bwMode="auto">
          <a:xfrm>
            <a:off x="533400" y="6324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23" name="TextBox 22"/>
          <p:cNvSpPr txBox="1">
            <a:spLocks noChangeArrowheads="1"/>
          </p:cNvSpPr>
          <p:nvPr/>
        </p:nvSpPr>
        <p:spPr bwMode="auto">
          <a:xfrm>
            <a:off x="8001000" y="1524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Wikipedia.org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fade">
                                      <p:cBhvr>
                                        <p:cTn id="7" dur="2000"/>
                                        <p:tgtEl>
                                          <p:spTgt spid="327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xit" presetSubtype="0" fill="hold" grpId="0" nodeType="withEffect">
                                  <p:stCondLst>
                                    <p:cond delay="0"/>
                                  </p:stCondLst>
                                  <p:childTnLst>
                                    <p:animEffect transition="out" filter="fade">
                                      <p:cBhvr>
                                        <p:cTn id="12" dur="2000"/>
                                        <p:tgtEl>
                                          <p:spTgt spid="23"/>
                                        </p:tgtEl>
                                      </p:cBhvr>
                                    </p:animEffect>
                                    <p:set>
                                      <p:cBhvr>
                                        <p:cTn id="13"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33400" y="1716088"/>
            <a:ext cx="38100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Comparative relationships between elements in a design with respect to size </a:t>
            </a:r>
          </a:p>
          <a:p>
            <a:pPr eaLnBrk="1" hangingPunct="1">
              <a:spcBef>
                <a:spcPct val="50000"/>
              </a:spcBef>
              <a:buClr>
                <a:schemeClr val="tx1"/>
              </a:buClr>
            </a:pPr>
            <a:endParaRPr lang="en-US" altLang="en-US" sz="2800">
              <a:cs typeface="Times New Roman" pitchFamily="18" charset="0"/>
            </a:endParaRPr>
          </a:p>
          <a:p>
            <a:pPr eaLnBrk="1" hangingPunct="1">
              <a:spcBef>
                <a:spcPct val="50000"/>
              </a:spcBef>
              <a:buClr>
                <a:schemeClr val="tx1"/>
              </a:buClr>
            </a:pPr>
            <a:r>
              <a:rPr lang="en-US" altLang="en-US" sz="2800"/>
              <a:t>3:5 ratio is known as the Golden Mean</a:t>
            </a:r>
          </a:p>
          <a:p>
            <a:pPr eaLnBrk="1" hangingPunct="1">
              <a:spcBef>
                <a:spcPct val="50000"/>
              </a:spcBef>
              <a:buClr>
                <a:schemeClr val="tx1"/>
              </a:buClr>
            </a:pPr>
            <a:endParaRPr lang="en-US" altLang="en-US" sz="2800"/>
          </a:p>
        </p:txBody>
      </p:sp>
      <p:sp>
        <p:nvSpPr>
          <p:cNvPr id="34819" name="Line 4"/>
          <p:cNvSpPr>
            <a:spLocks noChangeShapeType="1"/>
          </p:cNvSpPr>
          <p:nvPr/>
        </p:nvSpPr>
        <p:spPr bwMode="auto">
          <a:xfrm flipH="1">
            <a:off x="5791200" y="6858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0"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Proportion and Scale</a:t>
            </a:r>
          </a:p>
        </p:txBody>
      </p:sp>
      <p:pic>
        <p:nvPicPr>
          <p:cNvPr id="34821" name="Picture 6" descr="iStock_000005290207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584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7620000" y="14605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5800" y="1716088"/>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Flow or feeling of action</a:t>
            </a:r>
          </a:p>
        </p:txBody>
      </p:sp>
      <p:sp>
        <p:nvSpPr>
          <p:cNvPr id="35843" name="Line 4"/>
          <p:cNvSpPr>
            <a:spLocks noChangeShapeType="1"/>
          </p:cNvSpPr>
          <p:nvPr/>
        </p:nvSpPr>
        <p:spPr bwMode="auto">
          <a:xfrm flipH="1">
            <a:off x="5791200" y="68580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7"/>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Movement</a:t>
            </a:r>
          </a:p>
        </p:txBody>
      </p:sp>
      <p:pic>
        <p:nvPicPr>
          <p:cNvPr id="35845" name="Picture 8" descr="\\SERVER\Users\dkennedy\My Documents\My Pictures\Microsoft Clip Organizer\j0433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0386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7"/>
          <p:cNvSpPr txBox="1">
            <a:spLocks noChangeArrowheads="1"/>
          </p:cNvSpPr>
          <p:nvPr/>
        </p:nvSpPr>
        <p:spPr bwMode="auto">
          <a:xfrm>
            <a:off x="73914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35847" name="Picture 6" descr="\\SERVER\Users\dkennedy\My Documents\My Pictures\Microsoft Clip Organizer\j0443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30861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7"/>
          <p:cNvSpPr txBox="1">
            <a:spLocks noChangeArrowheads="1"/>
          </p:cNvSpPr>
          <p:nvPr/>
        </p:nvSpPr>
        <p:spPr bwMode="auto">
          <a:xfrm>
            <a:off x="7391400" y="1295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35849" name="Picture 5" descr="\\SERVER\Users\dkennedy\My Documents\My Pictures\Microsoft Clip Organizer\j0443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3429000"/>
            <a:ext cx="413861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Box 6"/>
          <p:cNvSpPr txBox="1">
            <a:spLocks noChangeArrowheads="1"/>
          </p:cNvSpPr>
          <p:nvPr/>
        </p:nvSpPr>
        <p:spPr bwMode="auto">
          <a:xfrm>
            <a:off x="3005138" y="3611563"/>
            <a:ext cx="1387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002060"/>
                </a:solidFill>
              </a:rPr>
              <a:t>Contrast</a:t>
            </a:r>
          </a:p>
        </p:txBody>
      </p:sp>
      <p:sp>
        <p:nvSpPr>
          <p:cNvPr id="36867" name="Rectangle 3"/>
          <p:cNvSpPr>
            <a:spLocks noChangeArrowheads="1"/>
          </p:cNvSpPr>
          <p:nvPr/>
        </p:nvSpPr>
        <p:spPr bwMode="auto">
          <a:xfrm>
            <a:off x="685800" y="1219200"/>
            <a:ext cx="5257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2800">
                <a:cs typeface="Times New Roman" pitchFamily="18" charset="0"/>
              </a:rPr>
              <a:t>Noticeably different  </a:t>
            </a:r>
          </a:p>
          <a:p>
            <a:pPr eaLnBrk="1" hangingPunct="1">
              <a:spcBef>
                <a:spcPct val="50000"/>
              </a:spcBef>
              <a:buClr>
                <a:schemeClr val="tx1"/>
              </a:buClr>
            </a:pPr>
            <a:endParaRPr lang="en-US" altLang="en-US" sz="2800">
              <a:cs typeface="Times New Roman" pitchFamily="18" charset="0"/>
            </a:endParaRPr>
          </a:p>
          <a:p>
            <a:pPr eaLnBrk="1" hangingPunct="1">
              <a:spcBef>
                <a:spcPct val="50000"/>
              </a:spcBef>
              <a:buClr>
                <a:schemeClr val="tx1"/>
              </a:buClr>
            </a:pPr>
            <a:r>
              <a:rPr lang="en-US" altLang="en-US" sz="2800">
                <a:cs typeface="Times New Roman" pitchFamily="18" charset="0"/>
              </a:rPr>
              <a:t>Can be created with</a:t>
            </a:r>
          </a:p>
          <a:p>
            <a:pPr lvl="1" eaLnBrk="1" hangingPunct="1">
              <a:spcBef>
                <a:spcPct val="50000"/>
              </a:spcBef>
              <a:buClr>
                <a:schemeClr val="tx1"/>
              </a:buClr>
              <a:buFont typeface="Arial" charset="0"/>
              <a:buChar char="•"/>
            </a:pPr>
            <a:r>
              <a:rPr lang="en-US" altLang="en-US" sz="2400">
                <a:cs typeface="Times New Roman" pitchFamily="18" charset="0"/>
              </a:rPr>
              <a:t>Color</a:t>
            </a:r>
          </a:p>
          <a:p>
            <a:pPr lvl="1" eaLnBrk="1" hangingPunct="1">
              <a:spcBef>
                <a:spcPct val="50000"/>
              </a:spcBef>
              <a:buClr>
                <a:schemeClr val="tx1"/>
              </a:buClr>
              <a:buFont typeface="Arial" charset="0"/>
              <a:buChar char="•"/>
            </a:pPr>
            <a:r>
              <a:rPr lang="en-US" altLang="en-US" sz="2400">
                <a:cs typeface="Times New Roman" pitchFamily="18" charset="0"/>
              </a:rPr>
              <a:t>Proportion and scale</a:t>
            </a:r>
          </a:p>
          <a:p>
            <a:pPr lvl="1" eaLnBrk="1" hangingPunct="1">
              <a:spcBef>
                <a:spcPct val="50000"/>
              </a:spcBef>
              <a:buClr>
                <a:schemeClr val="tx1"/>
              </a:buClr>
              <a:buFont typeface="Arial" charset="0"/>
              <a:buChar char="•"/>
            </a:pPr>
            <a:r>
              <a:rPr lang="en-US" altLang="en-US" sz="2400">
                <a:cs typeface="Times New Roman" pitchFamily="18" charset="0"/>
              </a:rPr>
              <a:t>Shape</a:t>
            </a:r>
          </a:p>
          <a:p>
            <a:pPr lvl="1" eaLnBrk="1" hangingPunct="1">
              <a:spcBef>
                <a:spcPct val="50000"/>
              </a:spcBef>
              <a:buClr>
                <a:schemeClr val="tx1"/>
              </a:buClr>
              <a:buFont typeface="Arial" charset="0"/>
              <a:buChar char="•"/>
            </a:pPr>
            <a:r>
              <a:rPr lang="en-US" altLang="en-US" sz="2400">
                <a:cs typeface="Times New Roman" pitchFamily="18" charset="0"/>
              </a:rPr>
              <a:t>Texture</a:t>
            </a:r>
          </a:p>
          <a:p>
            <a:pPr lvl="1" eaLnBrk="1" hangingPunct="1">
              <a:spcBef>
                <a:spcPct val="50000"/>
              </a:spcBef>
              <a:buClr>
                <a:schemeClr val="tx1"/>
              </a:buClr>
              <a:buFont typeface="Arial" charset="0"/>
              <a:buChar char="•"/>
            </a:pPr>
            <a:r>
              <a:rPr lang="en-US" altLang="en-US" sz="2400">
                <a:cs typeface="Times New Roman" pitchFamily="18" charset="0"/>
              </a:rPr>
              <a:t>Etc.</a:t>
            </a:r>
          </a:p>
        </p:txBody>
      </p:sp>
      <p:pic>
        <p:nvPicPr>
          <p:cNvPr id="36868" name="Picture 5" descr="iStock_000009620420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192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7"/>
          <p:cNvSpPr>
            <a:spLocks noChangeArrowheads="1"/>
          </p:cNvSpPr>
          <p:nvPr/>
        </p:nvSpPr>
        <p:spPr bwMode="auto">
          <a:xfrm>
            <a:off x="7467600" y="1219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36870" name="Picture 3" descr="MPj014905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57600"/>
            <a:ext cx="41910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Vertical Lines</a:t>
            </a:r>
          </a:p>
        </p:txBody>
      </p:sp>
      <p:pic>
        <p:nvPicPr>
          <p:cNvPr id="6147" name="Picture 4" descr="\\SERVER\Users\dkennedy\My Documents\My Pictures\Microsoft Clip Organizer\j04428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317976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p:cNvSpPr txBox="1">
            <a:spLocks noChangeArrowheads="1"/>
          </p:cNvSpPr>
          <p:nvPr/>
        </p:nvSpPr>
        <p:spPr bwMode="auto">
          <a:xfrm>
            <a:off x="6629400" y="51054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Skyscraper </a:t>
            </a:r>
          </a:p>
          <a:p>
            <a:pPr eaLnBrk="1" hangingPunct="1"/>
            <a:r>
              <a:rPr lang="en-US" altLang="en-US"/>
              <a:t>Madrid, Spain</a:t>
            </a:r>
          </a:p>
        </p:txBody>
      </p:sp>
      <p:sp>
        <p:nvSpPr>
          <p:cNvPr id="6149" name="TextBox 5"/>
          <p:cNvSpPr txBox="1">
            <a:spLocks noChangeArrowheads="1"/>
          </p:cNvSpPr>
          <p:nvPr/>
        </p:nvSpPr>
        <p:spPr bwMode="auto">
          <a:xfrm>
            <a:off x="4953000" y="5410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6150" name="TextBox 6"/>
          <p:cNvSpPr txBox="1">
            <a:spLocks noChangeArrowheads="1"/>
          </p:cNvSpPr>
          <p:nvPr/>
        </p:nvSpPr>
        <p:spPr bwMode="auto">
          <a:xfrm>
            <a:off x="3200400" y="5573713"/>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Brandenburg Gate </a:t>
            </a:r>
          </a:p>
          <a:p>
            <a:pPr eaLnBrk="1" hangingPunct="1"/>
            <a:r>
              <a:rPr lang="en-US" altLang="en-US"/>
              <a:t>Berlin</a:t>
            </a:r>
          </a:p>
        </p:txBody>
      </p:sp>
      <p:pic>
        <p:nvPicPr>
          <p:cNvPr id="6151" name="Picture 8" descr="\\SERVER\Users\dkennedy\My Documents\My Pictures\Microsoft Clip Organizer\j04328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0200"/>
            <a:ext cx="233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0" descr="iStock_000007108239X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11275"/>
            <a:ext cx="2438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21"/>
          <p:cNvSpPr txBox="1">
            <a:spLocks noChangeArrowheads="1"/>
          </p:cNvSpPr>
          <p:nvPr/>
        </p:nvSpPr>
        <p:spPr bwMode="auto">
          <a:xfrm>
            <a:off x="304800" y="5638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Empire State Building</a:t>
            </a:r>
          </a:p>
          <a:p>
            <a:pPr eaLnBrk="1" hangingPunct="1"/>
            <a:r>
              <a:rPr lang="en-US" altLang="en-US"/>
              <a:t>Architect: Shreve, Lamb, and Harmon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533400" y="1371600"/>
            <a:ext cx="8135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chemeClr val="tx1"/>
              </a:buClr>
            </a:pPr>
            <a:r>
              <a:rPr lang="en-US" altLang="en-US" sz="2800">
                <a:cs typeface="Times New Roman" pitchFamily="18" charset="0"/>
              </a:rPr>
              <a:t>	Unity is achieved by the consistent use of lines, color, material, and/or texture within a design.</a:t>
            </a:r>
          </a:p>
        </p:txBody>
      </p:sp>
      <p:sp>
        <p:nvSpPr>
          <p:cNvPr id="37891"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Unity</a:t>
            </a:r>
          </a:p>
        </p:txBody>
      </p:sp>
      <p:pic>
        <p:nvPicPr>
          <p:cNvPr id="37892" name="Picture 5" descr="iStock_000008390584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3581400"/>
            <a:ext cx="4019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iStock_000004789170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4114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ChangeArrowheads="1"/>
          </p:cNvSpPr>
          <p:nvPr/>
        </p:nvSpPr>
        <p:spPr bwMode="auto">
          <a:xfrm>
            <a:off x="7696200" y="3581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37895" name="Rectangle 6"/>
          <p:cNvSpPr>
            <a:spLocks noChangeArrowheads="1"/>
          </p:cNvSpPr>
          <p:nvPr/>
        </p:nvSpPr>
        <p:spPr bwMode="auto">
          <a:xfrm>
            <a:off x="533400" y="6096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5334783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105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Stock_000011081217XSmall[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40576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4724400" y="1524000"/>
            <a:ext cx="4191000" cy="4648200"/>
            <a:chOff x="4724400" y="1524000"/>
            <a:chExt cx="4191000" cy="4648200"/>
          </a:xfrm>
        </p:grpSpPr>
        <p:pic>
          <p:nvPicPr>
            <p:cNvPr id="38920" name="Picture 2"/>
            <p:cNvPicPr>
              <a:picLocks noChangeAspect="1" noChangeArrowheads="1"/>
            </p:cNvPicPr>
            <p:nvPr/>
          </p:nvPicPr>
          <p:blipFill>
            <a:blip r:embed="rId5">
              <a:extLst>
                <a:ext uri="{28A0092B-C50C-407E-A947-70E740481C1C}">
                  <a14:useLocalDpi xmlns:a14="http://schemas.microsoft.com/office/drawing/2010/main" val="0"/>
                </a:ext>
              </a:extLst>
            </a:blip>
            <a:srcRect t="40625" r="60156"/>
            <a:stretch>
              <a:fillRect/>
            </a:stretch>
          </p:blipFill>
          <p:spPr bwMode="auto">
            <a:xfrm>
              <a:off x="4724400" y="15240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3"/>
            <p:cNvSpPr txBox="1">
              <a:spLocks noChangeArrowheads="1"/>
            </p:cNvSpPr>
            <p:nvPr/>
          </p:nvSpPr>
          <p:spPr bwMode="auto">
            <a:xfrm>
              <a:off x="76200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grpSp>
      <p:sp>
        <p:nvSpPr>
          <p:cNvPr id="7" name="Rectangle 6"/>
          <p:cNvSpPr>
            <a:spLocks noChangeArrowheads="1"/>
          </p:cNvSpPr>
          <p:nvPr/>
        </p:nvSpPr>
        <p:spPr bwMode="auto">
          <a:xfrm>
            <a:off x="2819400" y="4724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37892" name="Rectangle 8"/>
          <p:cNvSpPr>
            <a:spLocks noChangeArrowheads="1"/>
          </p:cNvSpPr>
          <p:nvPr/>
        </p:nvSpPr>
        <p:spPr bwMode="auto">
          <a:xfrm>
            <a:off x="6019800" y="2092325"/>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0" name="Rectangle 6"/>
          <p:cNvSpPr txBox="1">
            <a:spLocks noChangeArrowheads="1"/>
          </p:cNvSpPr>
          <p:nvPr/>
        </p:nvSpPr>
        <p:spPr bwMode="auto">
          <a:xfrm>
            <a:off x="609600" y="0"/>
            <a:ext cx="8229600" cy="1143000"/>
          </a:xfrm>
          <a:prstGeom prst="rect">
            <a:avLst/>
          </a:prstGeom>
          <a:noFill/>
          <a:ln w="9525">
            <a:noFill/>
            <a:miter lim="800000"/>
            <a:headEnd/>
            <a:tailEnd/>
          </a:ln>
        </p:spPr>
        <p:txBody>
          <a:bodyPr anchor="ctr"/>
          <a:lstStyle/>
          <a:p>
            <a:pPr algn="ctr">
              <a:defRPr/>
            </a:pPr>
            <a:r>
              <a:rPr lang="en-US" sz="4400" kern="0" dirty="0">
                <a:solidFill>
                  <a:srgbClr val="002060"/>
                </a:solidFill>
                <a:latin typeface="+mj-lt"/>
                <a:ea typeface="+mj-ea"/>
                <a:cs typeface="+mj-cs"/>
              </a:rPr>
              <a:t>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53" presetClass="exit" presetSubtype="0" fill="hold" grpId="0" nodeType="withEffect">
                                  <p:stCondLst>
                                    <p:cond delay="0"/>
                                  </p:stCondLst>
                                  <p:childTnLst>
                                    <p:anim calcmode="lin" valueType="num">
                                      <p:cBhvr>
                                        <p:cTn id="9" dur="500"/>
                                        <p:tgtEl>
                                          <p:spTgt spid="7"/>
                                        </p:tgtEl>
                                        <p:attrNameLst>
                                          <p:attrName>ppt_w</p:attrName>
                                        </p:attrNameLst>
                                      </p:cBhvr>
                                      <p:tavLst>
                                        <p:tav tm="0">
                                          <p:val>
                                            <p:strVal val="ppt_w"/>
                                          </p:val>
                                        </p:tav>
                                        <p:tav tm="100000">
                                          <p:val>
                                            <p:fltVal val="0"/>
                                          </p:val>
                                        </p:tav>
                                      </p:tavLst>
                                    </p:anim>
                                    <p:anim calcmode="lin" valueType="num">
                                      <p:cBhvr>
                                        <p:cTn id="10" dur="500"/>
                                        <p:tgtEl>
                                          <p:spTgt spid="7"/>
                                        </p:tgtEl>
                                        <p:attrNameLst>
                                          <p:attrName>ppt_h</p:attrName>
                                        </p:attrNameLst>
                                      </p:cBhvr>
                                      <p:tavLst>
                                        <p:tav tm="0">
                                          <p:val>
                                            <p:strVal val="ppt_h"/>
                                          </p:val>
                                        </p:tav>
                                        <p:tav tm="100000">
                                          <p:val>
                                            <p:fltVal val="0"/>
                                          </p:val>
                                        </p:tav>
                                      </p:tavLst>
                                    </p:anim>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53" presetClass="entr" presetSubtype="0" fill="hold" grpId="0" nodeType="with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p:cTn id="25" dur="500" fill="hold"/>
                                        <p:tgtEl>
                                          <p:spTgt spid="37892"/>
                                        </p:tgtEl>
                                        <p:attrNameLst>
                                          <p:attrName>ppt_w</p:attrName>
                                        </p:attrNameLst>
                                      </p:cBhvr>
                                      <p:tavLst>
                                        <p:tav tm="0">
                                          <p:val>
                                            <p:fltVal val="0"/>
                                          </p:val>
                                        </p:tav>
                                        <p:tav tm="100000">
                                          <p:val>
                                            <p:strVal val="#ppt_w"/>
                                          </p:val>
                                        </p:tav>
                                      </p:tavLst>
                                    </p:anim>
                                    <p:anim calcmode="lin" valueType="num">
                                      <p:cBhvr>
                                        <p:cTn id="26" dur="500" fill="hold"/>
                                        <p:tgtEl>
                                          <p:spTgt spid="37892"/>
                                        </p:tgtEl>
                                        <p:attrNameLst>
                                          <p:attrName>ppt_h</p:attrName>
                                        </p:attrNameLst>
                                      </p:cBhvr>
                                      <p:tavLst>
                                        <p:tav tm="0">
                                          <p:val>
                                            <p:fltVal val="0"/>
                                          </p:val>
                                        </p:tav>
                                        <p:tav tm="100000">
                                          <p:val>
                                            <p:strVal val="#ppt_h"/>
                                          </p:val>
                                        </p:tav>
                                      </p:tavLst>
                                    </p:anim>
                                    <p:animEffect transition="in" filter="fade">
                                      <p:cBhvr>
                                        <p:cTn id="2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89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bwMode="auto">
          <a:xfrm>
            <a:off x="457200" y="1320800"/>
            <a:ext cx="8229600" cy="519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en-US" smtClean="0"/>
          </a:p>
          <a:p>
            <a:pPr eaLnBrk="1" hangingPunct="1">
              <a:buFontTx/>
              <a:buNone/>
            </a:pPr>
            <a:r>
              <a:rPr lang="en-US" altLang="en-US" sz="2000" smtClean="0"/>
              <a:t>Microsoft, Inc. (2008). Clip art. Retrieved January 7, 2009, from http://office. microsoft.com/en-us/clipart/default.aspx</a:t>
            </a:r>
          </a:p>
          <a:p>
            <a:pPr eaLnBrk="1" hangingPunct="1">
              <a:buFontTx/>
              <a:buNone/>
            </a:pPr>
            <a:r>
              <a:rPr lang="en-US" altLang="en-US" sz="2000" smtClean="0"/>
              <a:t>Wikipedia. Retrieved January 7, 2009, from </a:t>
            </a:r>
            <a:r>
              <a:rPr lang="en-US" altLang="en-US" sz="2000" smtClean="0">
                <a:hlinkClick r:id="rId3"/>
              </a:rPr>
              <a:t>http://en.wikipedia.org</a:t>
            </a:r>
            <a:endParaRPr lang="en-US" altLang="en-US" sz="2000" smtClean="0"/>
          </a:p>
          <a:p>
            <a:pPr eaLnBrk="1" hangingPunct="1">
              <a:buFontTx/>
              <a:buNone/>
            </a:pPr>
            <a:r>
              <a:rPr lang="en-US" altLang="en-US" sz="2000" smtClean="0"/>
              <a:t>iStockphoto. Retrieved January 7, 2009  from </a:t>
            </a:r>
            <a:r>
              <a:rPr lang="en-US" altLang="en-US" sz="2000" smtClean="0">
                <a:hlinkClick r:id="rId4"/>
              </a:rPr>
              <a:t>http://www.istockphoto.com/index.php</a:t>
            </a:r>
            <a:endParaRPr lang="en-US" altLang="en-US" sz="2000" smtClean="0"/>
          </a:p>
          <a:p>
            <a:pPr eaLnBrk="1" hangingPunct="1">
              <a:buFontTx/>
              <a:buNone/>
            </a:pPr>
            <a:endParaRPr lang="en-US" altLang="en-US" sz="2000" smtClean="0"/>
          </a:p>
          <a:p>
            <a:pPr eaLnBrk="1" hangingPunct="1">
              <a:buFontTx/>
              <a:buNone/>
            </a:pPr>
            <a:endParaRPr lang="en-US" altLang="en-US" sz="2000" smtClean="0"/>
          </a:p>
          <a:p>
            <a:pPr eaLnBrk="1" hangingPunct="1">
              <a:buFontTx/>
              <a:buNone/>
            </a:pPr>
            <a:endParaRPr lang="en-US" altLang="en-US" sz="2000" smtClean="0"/>
          </a:p>
          <a:p>
            <a:pPr eaLnBrk="1" hangingPunct="1">
              <a:buFontTx/>
              <a:buNone/>
            </a:pPr>
            <a:endParaRPr lang="en-US" altLang="en-US" smtClean="0"/>
          </a:p>
        </p:txBody>
      </p:sp>
      <p:sp>
        <p:nvSpPr>
          <p:cNvPr id="39939"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Image Resources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bwMode="auto">
          <a:xfrm>
            <a:off x="457200" y="1320800"/>
            <a:ext cx="8229600" cy="519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en-US" sz="2400" smtClean="0"/>
          </a:p>
          <a:p>
            <a:pPr eaLnBrk="1" hangingPunct="1">
              <a:buFontTx/>
              <a:buNone/>
            </a:pPr>
            <a:endParaRPr lang="en-US" altLang="en-US" sz="2000" smtClean="0"/>
          </a:p>
          <a:p>
            <a:pPr eaLnBrk="1" hangingPunct="1">
              <a:buFontTx/>
              <a:buNone/>
            </a:pPr>
            <a:endParaRPr lang="en-US" altLang="en-US" sz="2000" smtClean="0"/>
          </a:p>
          <a:p>
            <a:pPr eaLnBrk="1" hangingPunct="1">
              <a:buFontTx/>
              <a:buNone/>
            </a:pPr>
            <a:endParaRPr lang="en-US" altLang="en-US" sz="2000" smtClean="0"/>
          </a:p>
          <a:p>
            <a:pPr eaLnBrk="1" hangingPunct="1">
              <a:buFontTx/>
              <a:buNone/>
            </a:pPr>
            <a:endParaRPr lang="en-US" altLang="en-US" smtClean="0"/>
          </a:p>
        </p:txBody>
      </p:sp>
      <p:sp>
        <p:nvSpPr>
          <p:cNvPr id="40963"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4" name="Rectangle 3"/>
          <p:cNvSpPr txBox="1">
            <a:spLocks noChangeArrowheads="1"/>
          </p:cNvSpPr>
          <p:nvPr/>
        </p:nvSpPr>
        <p:spPr bwMode="auto">
          <a:xfrm>
            <a:off x="609600" y="1473200"/>
            <a:ext cx="8229600" cy="5192713"/>
          </a:xfrm>
          <a:prstGeom prst="rect">
            <a:avLst/>
          </a:prstGeom>
          <a:noFill/>
          <a:ln w="9525">
            <a:noFill/>
            <a:miter lim="800000"/>
            <a:headEnd/>
            <a:tailEnd/>
          </a:ln>
        </p:spPr>
        <p:txBody>
          <a:bodyPr/>
          <a:lstStyle/>
          <a:p>
            <a:pPr marL="342900" indent="-342900">
              <a:spcBef>
                <a:spcPct val="20000"/>
              </a:spcBef>
              <a:defRPr/>
            </a:pPr>
            <a:r>
              <a:rPr lang="en-US" sz="2000" kern="0" dirty="0">
                <a:latin typeface="+mn-lt"/>
                <a:cs typeface="+mn-cs"/>
              </a:rPr>
              <a:t>The Empire State Building Official Internet Site (</a:t>
            </a:r>
            <a:r>
              <a:rPr lang="en-US" sz="2000" kern="0" dirty="0" err="1">
                <a:latin typeface="+mn-lt"/>
                <a:cs typeface="+mn-cs"/>
              </a:rPr>
              <a:t>n.d</a:t>
            </a:r>
            <a:r>
              <a:rPr lang="en-US" sz="2000" kern="0" dirty="0">
                <a:latin typeface="+mn-lt"/>
                <a:cs typeface="+mn-cs"/>
              </a:rPr>
              <a:t>.). Retrieved January 7, 2009, from </a:t>
            </a:r>
            <a:r>
              <a:rPr lang="en-US" sz="2000" kern="0" dirty="0">
                <a:latin typeface="+mn-lt"/>
                <a:cs typeface="+mn-cs"/>
                <a:hlinkClick r:id="rId3"/>
              </a:rPr>
              <a:t>http://www.esbnyc.com/</a:t>
            </a:r>
            <a:endParaRPr lang="en-US" sz="2000" kern="0" dirty="0">
              <a:latin typeface="+mn-lt"/>
              <a:cs typeface="+mn-cs"/>
            </a:endParaRPr>
          </a:p>
          <a:p>
            <a:pPr marL="342900" indent="-342900">
              <a:spcBef>
                <a:spcPct val="20000"/>
              </a:spcBef>
              <a:defRPr/>
            </a:pPr>
            <a:r>
              <a:rPr lang="en-US" sz="2000" kern="0" dirty="0">
                <a:latin typeface="+mn-lt"/>
                <a:cs typeface="+mn-cs"/>
              </a:rPr>
              <a:t>Great Buildings. (2009). Retrieved January 7, 2009, from </a:t>
            </a:r>
            <a:r>
              <a:rPr lang="en-US" sz="2000" kern="0" dirty="0">
                <a:latin typeface="+mn-lt"/>
                <a:cs typeface="+mn-cs"/>
                <a:hlinkClick r:id="rId4"/>
              </a:rPr>
              <a:t>www.greatbuildings.com</a:t>
            </a:r>
            <a:r>
              <a:rPr lang="en-US" sz="2000" kern="0" dirty="0">
                <a:latin typeface="+mn-lt"/>
                <a:cs typeface="+mn-cs"/>
              </a:rPr>
              <a:t>.</a:t>
            </a:r>
          </a:p>
          <a:p>
            <a:pPr marL="342900" indent="-342900">
              <a:spcBef>
                <a:spcPct val="20000"/>
              </a:spcBef>
              <a:defRPr/>
            </a:pPr>
            <a:r>
              <a:rPr lang="en-US" sz="2000" kern="0" dirty="0">
                <a:latin typeface="+mn-lt"/>
                <a:cs typeface="+mn-cs"/>
              </a:rPr>
              <a:t>Heart Castle – Hearst San Simeon State Historical Monument.  (2009). Retrieved January 7, 2009, from </a:t>
            </a:r>
            <a:r>
              <a:rPr lang="en-US" sz="2000" kern="0" dirty="0">
                <a:latin typeface="+mn-lt"/>
                <a:cs typeface="+mn-cs"/>
                <a:hlinkClick r:id="rId5"/>
              </a:rPr>
              <a:t>www.hearstcastle.org</a:t>
            </a: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2000" kern="0" dirty="0">
              <a:latin typeface="+mn-lt"/>
              <a:cs typeface="+mn-cs"/>
            </a:endParaRPr>
          </a:p>
          <a:p>
            <a:pPr marL="342900" indent="-342900">
              <a:spcBef>
                <a:spcPct val="20000"/>
              </a:spcBef>
              <a:defRPr/>
            </a:pPr>
            <a:endParaRPr lang="en-US" sz="3200" kern="0"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Horizontal Lines</a:t>
            </a:r>
          </a:p>
        </p:txBody>
      </p:sp>
      <p:pic>
        <p:nvPicPr>
          <p:cNvPr id="7171" name="Picture 11" descr="\\SERVER\Users\dkennedy\My Documents\My Pictures\Microsoft Clip Organizer\j0444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32416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7"/>
          <p:cNvSpPr txBox="1">
            <a:spLocks noChangeArrowheads="1"/>
          </p:cNvSpPr>
          <p:nvPr/>
        </p:nvSpPr>
        <p:spPr bwMode="auto">
          <a:xfrm>
            <a:off x="2667000" y="1447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7173" name="Picture 8" descr="http://upload.wikimedia.org/wikipedia/commons/d/d2/Community_Christian_Church_KC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76600"/>
            <a:ext cx="42322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p:cNvSpPr txBox="1">
            <a:spLocks noChangeArrowheads="1"/>
          </p:cNvSpPr>
          <p:nvPr/>
        </p:nvSpPr>
        <p:spPr bwMode="auto">
          <a:xfrm>
            <a:off x="4343400" y="53340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Community Christian Church</a:t>
            </a:r>
          </a:p>
          <a:p>
            <a:pPr eaLnBrk="1" hangingPunct="1"/>
            <a:r>
              <a:rPr lang="en-US" altLang="en-US"/>
              <a:t>Kansas City, MO</a:t>
            </a:r>
          </a:p>
          <a:p>
            <a:pPr eaLnBrk="1" hangingPunct="1"/>
            <a:r>
              <a:rPr lang="en-US" altLang="en-US"/>
              <a:t>Architect: Frank Lloyd Wright, 1940</a:t>
            </a:r>
          </a:p>
        </p:txBody>
      </p:sp>
      <p:sp>
        <p:nvSpPr>
          <p:cNvPr id="7175" name="TextBox 10"/>
          <p:cNvSpPr txBox="1">
            <a:spLocks noChangeArrowheads="1"/>
          </p:cNvSpPr>
          <p:nvPr/>
        </p:nvSpPr>
        <p:spPr bwMode="auto">
          <a:xfrm>
            <a:off x="7696200" y="5105400"/>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Wikimedia.org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Diagonal Lines</a:t>
            </a:r>
          </a:p>
        </p:txBody>
      </p:sp>
      <p:pic>
        <p:nvPicPr>
          <p:cNvPr id="8195" name="Picture 3" descr="iStock_000010197441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20788"/>
            <a:ext cx="43624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iStock_000008390584X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3733800"/>
            <a:ext cx="43926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SERVER\Users\dkennedy\My Documents\My Pictures\Microsoft Clip Organizer\j0443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343400"/>
            <a:ext cx="3227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SERVER\Users\dkennedy\My Documents\My Pictures\Microsoft Clip Organizer\j04434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95400"/>
            <a:ext cx="30861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8200" name="TextBox 7"/>
          <p:cNvSpPr txBox="1">
            <a:spLocks noChangeArrowheads="1"/>
          </p:cNvSpPr>
          <p:nvPr/>
        </p:nvSpPr>
        <p:spPr bwMode="auto">
          <a:xfrm>
            <a:off x="7391400" y="1295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8201" name="Rectangle 6"/>
          <p:cNvSpPr>
            <a:spLocks noChangeArrowheads="1"/>
          </p:cNvSpPr>
          <p:nvPr/>
        </p:nvSpPr>
        <p:spPr bwMode="auto">
          <a:xfrm>
            <a:off x="7848600" y="3733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8202" name="Rectangle 6"/>
          <p:cNvSpPr>
            <a:spLocks noChangeArrowheads="1"/>
          </p:cNvSpPr>
          <p:nvPr/>
        </p:nvSpPr>
        <p:spPr bwMode="auto">
          <a:xfrm>
            <a:off x="762000" y="3886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Curved Lines</a:t>
            </a:r>
          </a:p>
        </p:txBody>
      </p:sp>
      <p:pic>
        <p:nvPicPr>
          <p:cNvPr id="9219" name="Picture 5" descr="iStock_000000793245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50641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p:cNvSpPr>
            <a:spLocks noChangeArrowheads="1"/>
          </p:cNvSpPr>
          <p:nvPr/>
        </p:nvSpPr>
        <p:spPr bwMode="auto">
          <a:xfrm>
            <a:off x="609600" y="4953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922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2971800"/>
            <a:ext cx="4386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4724400" y="2971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9223" name="TextBox 9"/>
          <p:cNvSpPr txBox="1">
            <a:spLocks noChangeArrowheads="1"/>
          </p:cNvSpPr>
          <p:nvPr/>
        </p:nvSpPr>
        <p:spPr bwMode="auto">
          <a:xfrm>
            <a:off x="48006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Sydney Opera House</a:t>
            </a:r>
          </a:p>
          <a:p>
            <a:pPr eaLnBrk="1" hangingPunct="1"/>
            <a:r>
              <a:rPr lang="en-US" altLang="en-US"/>
              <a:t>Jorn Utzon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1066800"/>
            <a:ext cx="426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a:t>Color has an immediate and profound effect on a design.</a:t>
            </a:r>
          </a:p>
        </p:txBody>
      </p:sp>
      <p:sp>
        <p:nvSpPr>
          <p:cNvPr id="10243"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Color</a:t>
            </a:r>
          </a:p>
        </p:txBody>
      </p:sp>
      <p:sp>
        <p:nvSpPr>
          <p:cNvPr id="10244" name="Rectangle 7"/>
          <p:cNvSpPr>
            <a:spLocks noChangeArrowheads="1"/>
          </p:cNvSpPr>
          <p:nvPr/>
        </p:nvSpPr>
        <p:spPr bwMode="auto">
          <a:xfrm>
            <a:off x="5334000" y="3505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pic>
        <p:nvPicPr>
          <p:cNvPr id="10245" name="Picture 9"/>
          <p:cNvPicPr>
            <a:picLocks noChangeAspect="1" noChangeArrowheads="1"/>
          </p:cNvPicPr>
          <p:nvPr/>
        </p:nvPicPr>
        <p:blipFill>
          <a:blip r:embed="rId3">
            <a:extLst>
              <a:ext uri="{28A0092B-C50C-407E-A947-70E740481C1C}">
                <a14:useLocalDpi xmlns:a14="http://schemas.microsoft.com/office/drawing/2010/main" val="0"/>
              </a:ext>
            </a:extLst>
          </a:blip>
          <a:srcRect t="40625" r="60156"/>
          <a:stretch>
            <a:fillRect/>
          </a:stretch>
        </p:blipFill>
        <p:spPr bwMode="auto">
          <a:xfrm>
            <a:off x="4724400" y="1524000"/>
            <a:ext cx="41592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10"/>
          <p:cNvSpPr txBox="1">
            <a:spLocks noChangeArrowheads="1"/>
          </p:cNvSpPr>
          <p:nvPr/>
        </p:nvSpPr>
        <p:spPr bwMode="auto">
          <a:xfrm>
            <a:off x="7620000" y="5943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pic>
        <p:nvPicPr>
          <p:cNvPr id="10247" name="Picture 10" descr="\\SERVER\Users\dkennedy\My Documents\My Pictures\Microsoft Clip Organizer\j04429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219868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2"/>
          <p:cNvSpPr txBox="1">
            <a:spLocks noChangeArrowheads="1"/>
          </p:cNvSpPr>
          <p:nvPr/>
        </p:nvSpPr>
        <p:spPr bwMode="auto">
          <a:xfrm>
            <a:off x="990600" y="64770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Microsoft Office clipart</a:t>
            </a:r>
          </a:p>
        </p:txBody>
      </p:sp>
      <p:sp>
        <p:nvSpPr>
          <p:cNvPr id="10249" name="TextBox 13"/>
          <p:cNvSpPr txBox="1">
            <a:spLocks noChangeArrowheads="1"/>
          </p:cNvSpPr>
          <p:nvPr/>
        </p:nvSpPr>
        <p:spPr bwMode="auto">
          <a:xfrm>
            <a:off x="4724400" y="6172200"/>
            <a:ext cx="25908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Saint Basil’s Cathedral</a:t>
            </a:r>
          </a:p>
          <a:p>
            <a:pPr eaLnBrk="1" hangingPunct="1"/>
            <a:r>
              <a:rPr lang="en-US" altLang="en-US"/>
              <a:t>Moscow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iStock_000005447339X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057400"/>
            <a:ext cx="411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tx1"/>
              </a:buClr>
            </a:pPr>
            <a:r>
              <a:rPr lang="en-US" altLang="en-US" sz="3200"/>
              <a:t>Warm Colors</a:t>
            </a:r>
          </a:p>
          <a:p>
            <a:pPr lvl="1" eaLnBrk="1" hangingPunct="1">
              <a:spcBef>
                <a:spcPct val="50000"/>
              </a:spcBef>
              <a:buClr>
                <a:schemeClr val="tx1"/>
              </a:buClr>
            </a:pPr>
            <a:r>
              <a:rPr lang="en-US" altLang="en-US" sz="2400"/>
              <a:t>Reds, oranges, yellows</a:t>
            </a:r>
          </a:p>
          <a:p>
            <a:pPr eaLnBrk="1" hangingPunct="1">
              <a:spcBef>
                <a:spcPct val="50000"/>
              </a:spcBef>
              <a:buClr>
                <a:schemeClr val="tx1"/>
              </a:buClr>
            </a:pPr>
            <a:endParaRPr lang="en-US" altLang="en-US" sz="3200"/>
          </a:p>
          <a:p>
            <a:pPr eaLnBrk="1" hangingPunct="1">
              <a:spcBef>
                <a:spcPct val="50000"/>
              </a:spcBef>
              <a:buClr>
                <a:schemeClr val="tx1"/>
              </a:buClr>
            </a:pPr>
            <a:r>
              <a:rPr lang="en-US" altLang="en-US" sz="3200"/>
              <a:t>Cool Colors</a:t>
            </a:r>
          </a:p>
          <a:p>
            <a:pPr lvl="1" eaLnBrk="1" hangingPunct="1">
              <a:spcBef>
                <a:spcPct val="50000"/>
              </a:spcBef>
              <a:buClr>
                <a:schemeClr val="tx1"/>
              </a:buClr>
            </a:pPr>
            <a:r>
              <a:rPr lang="en-US" altLang="en-US" sz="2400"/>
              <a:t>Blues, purples, greens</a:t>
            </a:r>
          </a:p>
        </p:txBody>
      </p:sp>
      <p:sp>
        <p:nvSpPr>
          <p:cNvPr id="11268"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002060"/>
                </a:solidFill>
              </a:rPr>
              <a:t>Color</a:t>
            </a:r>
          </a:p>
        </p:txBody>
      </p:sp>
      <p:pic>
        <p:nvPicPr>
          <p:cNvPr id="11269" name="Picture 5" descr="iStock_000009620420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7467600" y="1219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
        <p:nvSpPr>
          <p:cNvPr id="11271" name="Rectangle 8"/>
          <p:cNvSpPr>
            <a:spLocks noChangeArrowheads="1"/>
          </p:cNvSpPr>
          <p:nvPr/>
        </p:nvSpPr>
        <p:spPr bwMode="auto">
          <a:xfrm>
            <a:off x="7315200" y="38100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800"/>
              <a:t>©iStockphoto.com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PPT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CurriculumPPTTemplate</Template>
  <TotalTime>111</TotalTime>
  <Words>4156</Words>
  <Application>Microsoft Office PowerPoint</Application>
  <PresentationFormat>On-screen Show (4:3)</PresentationFormat>
  <Paragraphs>569</Paragraphs>
  <Slides>43</Slides>
  <Notes>42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9" baseType="lpstr">
      <vt:lpstr>Arial</vt:lpstr>
      <vt:lpstr>Tahoma</vt:lpstr>
      <vt:lpstr>Times New Roman</vt:lpstr>
      <vt:lpstr>CurriculumPPTTemplate</vt:lpstr>
      <vt:lpstr>1_Custom Design</vt:lpstr>
      <vt:lpstr>Chart</vt:lpstr>
      <vt:lpstr>PowerPoint Presentation</vt:lpstr>
      <vt:lpstr>Visual Design Elements</vt:lpstr>
      <vt:lpstr>Line</vt:lpstr>
      <vt:lpstr>Vertical Lines</vt:lpstr>
      <vt:lpstr>Horizontal Lines</vt:lpstr>
      <vt:lpstr>Diagonal Lines</vt:lpstr>
      <vt:lpstr>Curved Lines</vt:lpstr>
      <vt:lpstr>Color</vt:lpstr>
      <vt:lpstr>Color</vt:lpstr>
      <vt:lpstr>Color</vt:lpstr>
      <vt:lpstr>Form and Shape</vt:lpstr>
      <vt:lpstr>Form and Shape</vt:lpstr>
      <vt:lpstr>Space</vt:lpstr>
      <vt:lpstr>Space</vt:lpstr>
      <vt:lpstr>Space</vt:lpstr>
      <vt:lpstr>Texture</vt:lpstr>
      <vt:lpstr>Smooth Texture</vt:lpstr>
      <vt:lpstr>Rough Texture</vt:lpstr>
      <vt:lpstr>Value</vt:lpstr>
      <vt:lpstr>Value</vt:lpstr>
      <vt:lpstr>Visual Design Principles</vt:lpstr>
      <vt:lpstr>Balance</vt:lpstr>
      <vt:lpstr>The elements within the design are identical in relation to a centerline or axis.</vt:lpstr>
      <vt:lpstr>Balance</vt:lpstr>
      <vt:lpstr>Balance</vt:lpstr>
      <vt:lpstr>Balance</vt:lpstr>
      <vt:lpstr>PowerPoint Presentation</vt:lpstr>
      <vt:lpstr>PowerPoint Presentation</vt:lpstr>
      <vt:lpstr>Balance</vt:lpstr>
      <vt:lpstr>PowerPoint Presentation</vt:lpstr>
      <vt:lpstr>Rhythm</vt:lpstr>
      <vt:lpstr>Rhythm</vt:lpstr>
      <vt:lpstr>Rhythm</vt:lpstr>
      <vt:lpstr>Rhythm</vt:lpstr>
      <vt:lpstr>Emphasis</vt:lpstr>
      <vt:lpstr>Emphasis</vt:lpstr>
      <vt:lpstr>Proportion and Scale</vt:lpstr>
      <vt:lpstr>Movement</vt:lpstr>
      <vt:lpstr>Contrast</vt:lpstr>
      <vt:lpstr>Unity</vt:lpstr>
      <vt:lpstr>PowerPoint Presentation</vt:lpstr>
      <vt:lpstr>Image Resources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and Elements of Design Applied to Architecture</dc:title>
  <dc:subject>CEA - Lesson 1.1 - History of Civil Engineering and Architecture</dc:subject>
  <dc:creator>CEA Revision Team</dc:creator>
  <cp:lastModifiedBy>Braden Lawrence</cp:lastModifiedBy>
  <cp:revision>22</cp:revision>
  <dcterms:created xsi:type="dcterms:W3CDTF">2010-03-12T12:44:22Z</dcterms:created>
  <dcterms:modified xsi:type="dcterms:W3CDTF">2017-05-04T17:19:24Z</dcterms:modified>
</cp:coreProperties>
</file>