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5"/>
  </p:notesMasterIdLst>
  <p:handoutMasterIdLst>
    <p:handoutMasterId r:id="rId16"/>
  </p:handoutMasterIdLst>
  <p:sldIdLst>
    <p:sldId id="268" r:id="rId3"/>
    <p:sldId id="257" r:id="rId4"/>
    <p:sldId id="259" r:id="rId5"/>
    <p:sldId id="260" r:id="rId6"/>
    <p:sldId id="261" r:id="rId7"/>
    <p:sldId id="267" r:id="rId8"/>
    <p:sldId id="262" r:id="rId9"/>
    <p:sldId id="263" r:id="rId10"/>
    <p:sldId id="264" r:id="rId11"/>
    <p:sldId id="266" r:id="rId12"/>
    <p:sldId id="265" r:id="rId13"/>
    <p:sldId id="25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AF1E2D"/>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1297" autoAdjust="0"/>
  </p:normalViewPr>
  <p:slideViewPr>
    <p:cSldViewPr snapToGrid="0">
      <p:cViewPr>
        <p:scale>
          <a:sx n="80" d="100"/>
          <a:sy n="80" d="100"/>
        </p:scale>
        <p:origin x="-108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26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Automation and Robotics</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dirty="0" smtClean="0"/>
              <a:t>PLTW Gateway</a:t>
            </a:r>
            <a:endParaRPr lang="en-US" baseline="30000" dirty="0"/>
          </a:p>
          <a:p>
            <a:pPr>
              <a:defRPr/>
            </a:pPr>
            <a:r>
              <a:rPr lang="en-US" dirty="0"/>
              <a:t>Unit 2 – Lesson 2.1 – Automation and Robotics</a:t>
            </a:r>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pPr>
              <a:defRPr/>
            </a:pPr>
            <a:r>
              <a:rPr lang="en-US" dirty="0" smtClean="0"/>
              <a:t>© 2011 Project </a:t>
            </a:r>
            <a:r>
              <a:rPr lang="en-US" dirty="0"/>
              <a:t>Lead </a:t>
            </a:r>
            <a:r>
              <a:rPr lang="en-US" dirty="0" smtClean="0"/>
              <a:t>the </a:t>
            </a:r>
            <a:r>
              <a:rPr lang="en-US" dirty="0"/>
              <a:t>Way, Inc</a:t>
            </a:r>
            <a:r>
              <a:rPr lang="en-US" dirty="0" smtClean="0"/>
              <a:t>.</a:t>
            </a:r>
            <a:endParaRPr lang="en-US" baseline="30000" dirty="0"/>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97EF51F-4D51-4DA1-B1A0-3ABD5293B811}" type="slidenum">
              <a:rPr lang="en-US"/>
              <a:pPr>
                <a:defRPr/>
              </a:pPr>
              <a:t>‹#›</a:t>
            </a:fld>
            <a:endParaRPr lang="en-US"/>
          </a:p>
        </p:txBody>
      </p:sp>
    </p:spTree>
    <p:extLst>
      <p:ext uri="{BB962C8B-B14F-4D97-AF65-F5344CB8AC3E}">
        <p14:creationId xmlns:p14="http://schemas.microsoft.com/office/powerpoint/2010/main" val="3496492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Automation and Robotics</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dirty="0" smtClean="0"/>
              <a:t>PLTW Gateway</a:t>
            </a:r>
            <a:endParaRPr lang="en-US" baseline="30000" dirty="0"/>
          </a:p>
          <a:p>
            <a:pPr>
              <a:defRPr/>
            </a:pPr>
            <a:r>
              <a:rPr lang="en-US" dirty="0"/>
              <a:t>Unit 2 – Lesson 2.1 – Automation and Robotics</a:t>
            </a:r>
          </a:p>
        </p:txBody>
      </p:sp>
      <p:sp>
        <p:nvSpPr>
          <p:cNvPr id="15366"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defRPr/>
            </a:pPr>
            <a:r>
              <a:rPr lang="en-US" sz="1200" dirty="0" smtClean="0"/>
              <a:t>© 2011 Project Lead the Way, Inc.</a:t>
            </a:r>
            <a:endParaRPr lang="en-US" sz="1200" baseline="30000" dirty="0"/>
          </a:p>
        </p:txBody>
      </p:sp>
      <p:sp>
        <p:nvSpPr>
          <p:cNvPr id="15367"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0101F507-7EF8-4637-8FCD-D7F29F1B2534}" type="slidenum">
              <a:rPr lang="en-US" sz="1200"/>
              <a:pPr algn="r" defTabSz="931863"/>
              <a:t>‹#›</a:t>
            </a:fld>
            <a:endParaRPr lang="en-US" sz="1200"/>
          </a:p>
        </p:txBody>
      </p:sp>
    </p:spTree>
    <p:extLst>
      <p:ext uri="{BB962C8B-B14F-4D97-AF65-F5344CB8AC3E}">
        <p14:creationId xmlns:p14="http://schemas.microsoft.com/office/powerpoint/2010/main" val="150757210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1741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765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1843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1945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Robots were and are used extensively for mass production of products. Without robots many products would be even more expensive than they are today.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048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Precision Work - Programming a robotic arm to make something like a peanut butter and jelly sandwich could take hundreds of instructions. That is why in factories that use robotic devices, each device is designed and programmed to do just a few steps of the manufacturing process over and over again. The item being manufactured goes from one robotic station to the next until it is completed.  </a:t>
            </a:r>
          </a:p>
          <a:p>
            <a:pPr>
              <a:defRPr/>
            </a:pPr>
            <a:endParaRPr lang="en-US" dirty="0" smtClean="0"/>
          </a:p>
          <a:p>
            <a:pPr>
              <a:defRPr/>
            </a:pPr>
            <a:r>
              <a:rPr lang="en-US" dirty="0" smtClean="0"/>
              <a:t>Robots can be programmed to do things that humans would grow tired of very easily or cause damage to the human body by repetitive movements (weld cars together, stack boxes, and so on). </a:t>
            </a:r>
          </a:p>
          <a:p>
            <a:pPr>
              <a:defRPr/>
            </a:pPr>
            <a:endParaRPr lang="en-US" dirty="0" smtClean="0"/>
          </a:p>
          <a:p>
            <a:pPr>
              <a:defRPr/>
            </a:pPr>
            <a:r>
              <a:rPr lang="en-US" dirty="0" smtClean="0"/>
              <a:t>Dangerous Work Robots can be designed to perform tasks that would be difficult, dangerous, or impossible for humans to do. For example, robots are now used to defuse bombs, service and clean nuclear reactors.</a:t>
            </a:r>
          </a:p>
          <a:p>
            <a:pPr>
              <a:defRPr/>
            </a:pPr>
            <a:endParaRPr lang="en-US" dirty="0" smtClean="0"/>
          </a:p>
          <a:p>
            <a:pPr>
              <a:defRPr/>
            </a:pPr>
            <a:r>
              <a:rPr lang="en-US" dirty="0" smtClean="0"/>
              <a:t>Robots are used to explore the depths of the ocean and the far reaches of space. Quasi-autonomous unmanned aerial vehicles are now undertaking many of the military's most dangerous reconnaissance and strike missions.</a:t>
            </a:r>
          </a:p>
          <a:p>
            <a:pPr>
              <a:defRPr/>
            </a:pPr>
            <a:endParaRPr lang="en-US" dirty="0" smtClean="0"/>
          </a:p>
          <a:p>
            <a:pPr>
              <a:defRPr/>
            </a:pPr>
            <a:r>
              <a:rPr lang="en-US" dirty="0" smtClean="0"/>
              <a:t>Robotics in Education - The field of robotics is quickly becoming an exciting and accessible tool for teaching and supporting science, technology, engineering, mathematics (STEM), design principles, and problem solving. Robotics enables students to use their hands and minds to create like an engineer, artist, and technician does, all at once.</a:t>
            </a:r>
          </a:p>
          <a:p>
            <a:pPr>
              <a:defRPr/>
            </a:pPr>
            <a:endParaRPr lang="en-US" dirty="0" smtClean="0"/>
          </a:p>
          <a:p>
            <a:pPr>
              <a:defRPr/>
            </a:pPr>
            <a:r>
              <a:rPr lang="en-US" dirty="0" smtClean="0"/>
              <a:t>Competitive Robotics -Robotics competition is designed to provide people of all ages, backgrounds, and levels of study with the opportunity to demonstrate their knowledge and understanding of design, manufacturing processes, materials, programming, and other technologies. Students are judged on their application of technology principles to solve the challenge, knowledge of engineering concepts that aid them in solving the problem, and their ability to solve real-world problems in a team environment as they work together to overcome their opponents, all while having fun.</a:t>
            </a:r>
          </a:p>
          <a:p>
            <a:pPr>
              <a:defRPr/>
            </a:pPr>
            <a:endParaRPr lang="en-US" dirty="0" smtClean="0"/>
          </a:p>
          <a:p>
            <a:pPr>
              <a:defRPr/>
            </a:pPr>
            <a:endParaRPr lang="en-US" dirty="0"/>
          </a:p>
        </p:txBody>
      </p:sp>
      <p:sp>
        <p:nvSpPr>
          <p:cNvPr id="215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15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253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Robots are often used for the 4 D’s. To perform </a:t>
            </a:r>
            <a:r>
              <a:rPr lang="en-US" b="1" smtClean="0"/>
              <a:t>d</a:t>
            </a:r>
            <a:r>
              <a:rPr lang="en-US" smtClean="0"/>
              <a:t>irty, </a:t>
            </a:r>
            <a:r>
              <a:rPr lang="en-US" b="1" smtClean="0"/>
              <a:t>d</a:t>
            </a:r>
            <a:r>
              <a:rPr lang="en-US" smtClean="0"/>
              <a:t>ull, or </a:t>
            </a:r>
            <a:r>
              <a:rPr lang="en-US" b="1" smtClean="0"/>
              <a:t>d</a:t>
            </a:r>
            <a:r>
              <a:rPr lang="en-US" smtClean="0"/>
              <a:t>angerous tasks, or to help someone with a </a:t>
            </a:r>
            <a:r>
              <a:rPr lang="en-US" b="1" smtClean="0"/>
              <a:t>d</a:t>
            </a:r>
            <a:r>
              <a:rPr lang="en-US" smtClean="0"/>
              <a:t>isability.</a:t>
            </a:r>
          </a:p>
          <a:p>
            <a:pPr eaLnBrk="1" hangingPunct="1"/>
            <a:endParaRPr lang="en-US" smtClean="0"/>
          </a:p>
          <a:p>
            <a:pPr eaLnBrk="1" hangingPunct="1"/>
            <a:r>
              <a:rPr lang="en-US" smtClean="0"/>
              <a:t>Industrial robots are often used to perform tasks that are unsafe or boring for people.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355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Surgeries are delicate procedures that benefit from the accuracy and steadiness of the robotic arm. Robotic hands can work in areas too small for a human hand.</a:t>
            </a:r>
          </a:p>
          <a:p>
            <a:pPr eaLnBrk="1" hangingPunct="1"/>
            <a:r>
              <a:rPr lang="en-US" smtClean="0"/>
              <a:t>Tug is a robot that can be trained to pull hospital carts. Tug can carry medical records, food, and medications to wherever they are needed.</a:t>
            </a:r>
          </a:p>
          <a:p>
            <a:pPr eaLnBrk="1" hangingPunct="1"/>
            <a:r>
              <a:rPr lang="en-US" smtClean="0"/>
              <a:t>Robots are used to fill hospital prescriptions. Robots are more accurate in counting and measuring the prescription for the patient.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457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People with a disability may have difficulty performing everyday tasks. Assistive robots help with those tasks.</a:t>
            </a:r>
          </a:p>
          <a:p>
            <a:pPr eaLnBrk="1" hangingPunct="1"/>
            <a:endParaRPr lang="en-US" smtClean="0"/>
          </a:p>
          <a:p>
            <a:pPr eaLnBrk="1" hangingPunct="1"/>
            <a:r>
              <a:rPr lang="en-US" smtClean="0"/>
              <a:t>Make sure you’re connected with the Internet. Click on Video to play. EL-E is a robot that can pick up objects and deliver them using a laser pointer.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Automation and Robotics</a:t>
            </a:r>
          </a:p>
        </p:txBody>
      </p:sp>
      <p:sp>
        <p:nvSpPr>
          <p:cNvPr id="2560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2 – Lesson 2.1 – Automation and Robotics</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053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06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57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2D620-863F-401F-993C-BAF289F8FF97}" type="slidenum">
              <a:rPr lang="en-US"/>
              <a:pPr>
                <a:defRPr/>
              </a:pPr>
              <a:t>‹#›</a:t>
            </a:fld>
            <a:endParaRPr lang="en-US"/>
          </a:p>
        </p:txBody>
      </p:sp>
    </p:spTree>
    <p:extLst>
      <p:ext uri="{BB962C8B-B14F-4D97-AF65-F5344CB8AC3E}">
        <p14:creationId xmlns:p14="http://schemas.microsoft.com/office/powerpoint/2010/main" val="170936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78590-8633-46C6-960F-F4BF7A3A6460}" type="slidenum">
              <a:rPr lang="en-US"/>
              <a:pPr>
                <a:defRPr/>
              </a:pPr>
              <a:t>‹#›</a:t>
            </a:fld>
            <a:endParaRPr lang="en-US"/>
          </a:p>
        </p:txBody>
      </p:sp>
    </p:spTree>
    <p:extLst>
      <p:ext uri="{BB962C8B-B14F-4D97-AF65-F5344CB8AC3E}">
        <p14:creationId xmlns:p14="http://schemas.microsoft.com/office/powerpoint/2010/main" val="90007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D6871-055F-4240-BC83-10204801CAAD}" type="slidenum">
              <a:rPr lang="en-US"/>
              <a:pPr>
                <a:defRPr/>
              </a:pPr>
              <a:t>‹#›</a:t>
            </a:fld>
            <a:endParaRPr lang="en-US"/>
          </a:p>
        </p:txBody>
      </p:sp>
    </p:spTree>
    <p:extLst>
      <p:ext uri="{BB962C8B-B14F-4D97-AF65-F5344CB8AC3E}">
        <p14:creationId xmlns:p14="http://schemas.microsoft.com/office/powerpoint/2010/main" val="381100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4164B-1279-4D85-8ABC-46EE0B8FE7A3}" type="slidenum">
              <a:rPr lang="en-US"/>
              <a:pPr>
                <a:defRPr/>
              </a:pPr>
              <a:t>‹#›</a:t>
            </a:fld>
            <a:endParaRPr lang="en-US"/>
          </a:p>
        </p:txBody>
      </p:sp>
    </p:spTree>
    <p:extLst>
      <p:ext uri="{BB962C8B-B14F-4D97-AF65-F5344CB8AC3E}">
        <p14:creationId xmlns:p14="http://schemas.microsoft.com/office/powerpoint/2010/main" val="205314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49F9CF-00B8-4077-BF3A-423BFD3A7704}" type="slidenum">
              <a:rPr lang="en-US"/>
              <a:pPr>
                <a:defRPr/>
              </a:pPr>
              <a:t>‹#›</a:t>
            </a:fld>
            <a:endParaRPr lang="en-US"/>
          </a:p>
        </p:txBody>
      </p:sp>
    </p:spTree>
    <p:extLst>
      <p:ext uri="{BB962C8B-B14F-4D97-AF65-F5344CB8AC3E}">
        <p14:creationId xmlns:p14="http://schemas.microsoft.com/office/powerpoint/2010/main" val="230182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D629A3-98BE-4951-931A-DDE15C0D806C}" type="slidenum">
              <a:rPr lang="en-US"/>
              <a:pPr>
                <a:defRPr/>
              </a:pPr>
              <a:t>‹#›</a:t>
            </a:fld>
            <a:endParaRPr lang="en-US"/>
          </a:p>
        </p:txBody>
      </p:sp>
    </p:spTree>
    <p:extLst>
      <p:ext uri="{BB962C8B-B14F-4D97-AF65-F5344CB8AC3E}">
        <p14:creationId xmlns:p14="http://schemas.microsoft.com/office/powerpoint/2010/main" val="272511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D26AEE-5A6C-4357-B091-399EFF19F9AC}" type="slidenum">
              <a:rPr lang="en-US"/>
              <a:pPr>
                <a:defRPr/>
              </a:pPr>
              <a:t>‹#›</a:t>
            </a:fld>
            <a:endParaRPr lang="en-US"/>
          </a:p>
        </p:txBody>
      </p:sp>
    </p:spTree>
    <p:extLst>
      <p:ext uri="{BB962C8B-B14F-4D97-AF65-F5344CB8AC3E}">
        <p14:creationId xmlns:p14="http://schemas.microsoft.com/office/powerpoint/2010/main" val="312277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967A9F-9478-42F0-B45F-738C679B56BB}" type="slidenum">
              <a:rPr lang="en-US"/>
              <a:pPr>
                <a:defRPr/>
              </a:pPr>
              <a:t>‹#›</a:t>
            </a:fld>
            <a:endParaRPr lang="en-US"/>
          </a:p>
        </p:txBody>
      </p:sp>
    </p:spTree>
    <p:extLst>
      <p:ext uri="{BB962C8B-B14F-4D97-AF65-F5344CB8AC3E}">
        <p14:creationId xmlns:p14="http://schemas.microsoft.com/office/powerpoint/2010/main" val="108491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63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533263-C3C5-46EA-9A6A-49D6BF2D1184}" type="slidenum">
              <a:rPr lang="en-US"/>
              <a:pPr>
                <a:defRPr/>
              </a:pPr>
              <a:t>‹#›</a:t>
            </a:fld>
            <a:endParaRPr lang="en-US"/>
          </a:p>
        </p:txBody>
      </p:sp>
    </p:spTree>
    <p:extLst>
      <p:ext uri="{BB962C8B-B14F-4D97-AF65-F5344CB8AC3E}">
        <p14:creationId xmlns:p14="http://schemas.microsoft.com/office/powerpoint/2010/main" val="3404292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429409-6875-4FE6-9197-B32D1FBA74A4}" type="slidenum">
              <a:rPr lang="en-US"/>
              <a:pPr>
                <a:defRPr/>
              </a:pPr>
              <a:t>‹#›</a:t>
            </a:fld>
            <a:endParaRPr lang="en-US"/>
          </a:p>
        </p:txBody>
      </p:sp>
    </p:spTree>
    <p:extLst>
      <p:ext uri="{BB962C8B-B14F-4D97-AF65-F5344CB8AC3E}">
        <p14:creationId xmlns:p14="http://schemas.microsoft.com/office/powerpoint/2010/main" val="28484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A8A66E-FF66-49C0-B3D9-3F46545244AE}" type="slidenum">
              <a:rPr lang="en-US"/>
              <a:pPr>
                <a:defRPr/>
              </a:pPr>
              <a:t>‹#›</a:t>
            </a:fld>
            <a:endParaRPr lang="en-US"/>
          </a:p>
        </p:txBody>
      </p:sp>
    </p:spTree>
    <p:extLst>
      <p:ext uri="{BB962C8B-B14F-4D97-AF65-F5344CB8AC3E}">
        <p14:creationId xmlns:p14="http://schemas.microsoft.com/office/powerpoint/2010/main" val="12263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392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53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826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83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1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996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196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PLTW_Logo_Print Fina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71600" y="795338"/>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A9ADF14-1761-49B9-AB76-967B2AEB0D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6/62/Sts114_033.jp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upload.wikimedia.org/wikipedia/commons/f/f0/Mars_MER_robot.jpg"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4/4c/Roomba_Discovery.jp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hyperlink" Target="http://upload.wikimedia.org/wikipedia/commons/b/bf/Automower.jpg"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d/dd/Industrial_Robotics_in_car_production.jp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0/05/Burattini_ca_1770.jp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en/d/d4/Unimate_sm.jp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e/Sergeant_Jason_Mero_describes_the_SWORDS_system.jp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1/16/Robotics_Cutting_Bridge_Building_Parts.jp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vimeo.com/777847"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Automation and Robotics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Automation </a:t>
            </a:r>
            <a:r>
              <a:rPr lang="en-US" sz="800"/>
              <a:t>and </a:t>
            </a:r>
            <a:r>
              <a:rPr lang="en-US" sz="800" smtClean="0"/>
              <a:t>Robotics VEX</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6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Today’s Robots</a:t>
            </a:r>
          </a:p>
        </p:txBody>
      </p:sp>
      <p:sp>
        <p:nvSpPr>
          <p:cNvPr id="12291" name="Rectangle 3"/>
          <p:cNvSpPr>
            <a:spLocks noGrp="1" noChangeArrowheads="1"/>
          </p:cNvSpPr>
          <p:nvPr>
            <p:ph type="body" idx="1"/>
          </p:nvPr>
        </p:nvSpPr>
        <p:spPr/>
        <p:txBody>
          <a:bodyPr/>
          <a:lstStyle/>
          <a:p>
            <a:pPr eaLnBrk="1" hangingPunct="1">
              <a:buFontTx/>
              <a:buNone/>
            </a:pPr>
            <a:r>
              <a:rPr lang="en-US" smtClean="0"/>
              <a:t>Explore</a:t>
            </a:r>
          </a:p>
          <a:p>
            <a:pPr lvl="1" eaLnBrk="1" hangingPunct="1"/>
            <a:r>
              <a:rPr lang="en-US" smtClean="0"/>
              <a:t>Space</a:t>
            </a:r>
          </a:p>
          <a:p>
            <a:pPr lvl="1" eaLnBrk="1" hangingPunct="1"/>
            <a:r>
              <a:rPr lang="en-US" smtClean="0"/>
              <a:t>Underwater</a:t>
            </a:r>
          </a:p>
          <a:p>
            <a:pPr lvl="1" eaLnBrk="1" hangingPunct="1"/>
            <a:r>
              <a:rPr lang="en-US" smtClean="0"/>
              <a:t>Military</a:t>
            </a:r>
          </a:p>
        </p:txBody>
      </p:sp>
      <p:pic>
        <p:nvPicPr>
          <p:cNvPr id="12292" name="Picture 5" descr="Image:Sts114 03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1744663"/>
            <a:ext cx="3379788"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Image:Mars MER robo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38100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Today’s Robots</a:t>
            </a:r>
          </a:p>
        </p:txBody>
      </p:sp>
      <p:sp>
        <p:nvSpPr>
          <p:cNvPr id="13315" name="Rectangle 3"/>
          <p:cNvSpPr>
            <a:spLocks noGrp="1" noChangeArrowheads="1"/>
          </p:cNvSpPr>
          <p:nvPr>
            <p:ph type="body" idx="1"/>
          </p:nvPr>
        </p:nvSpPr>
        <p:spPr/>
        <p:txBody>
          <a:bodyPr/>
          <a:lstStyle/>
          <a:p>
            <a:pPr eaLnBrk="1" hangingPunct="1">
              <a:buFontTx/>
              <a:buNone/>
            </a:pPr>
            <a:r>
              <a:rPr lang="en-US" smtClean="0"/>
              <a:t>Household Robots</a:t>
            </a:r>
          </a:p>
          <a:p>
            <a:pPr lvl="1" eaLnBrk="1" hangingPunct="1"/>
            <a:r>
              <a:rPr lang="en-US" smtClean="0"/>
              <a:t>Vacuum</a:t>
            </a:r>
          </a:p>
          <a:p>
            <a:pPr lvl="1" eaLnBrk="1" hangingPunct="1"/>
            <a:r>
              <a:rPr lang="en-US" smtClean="0"/>
              <a:t>Mow lawn</a:t>
            </a:r>
          </a:p>
          <a:p>
            <a:pPr lvl="1" eaLnBrk="1" hangingPunct="1"/>
            <a:r>
              <a:rPr lang="en-US" smtClean="0"/>
              <a:t>Clean</a:t>
            </a:r>
          </a:p>
        </p:txBody>
      </p:sp>
      <p:pic>
        <p:nvPicPr>
          <p:cNvPr id="13316" name="Picture 5" descr="Image:Roomba Discover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858963"/>
            <a:ext cx="407352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Image:Automow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13" y="3768725"/>
            <a:ext cx="37401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algn="l" eaLnBrk="1" hangingPunct="1"/>
            <a:r>
              <a:rPr lang="en-US" smtClean="0"/>
              <a:t>Image Resources</a:t>
            </a:r>
          </a:p>
        </p:txBody>
      </p:sp>
      <p:sp>
        <p:nvSpPr>
          <p:cNvPr id="14339" name="Rectangle 3"/>
          <p:cNvSpPr>
            <a:spLocks noGrp="1" noChangeArrowheads="1"/>
          </p:cNvSpPr>
          <p:nvPr>
            <p:ph type="body" idx="1"/>
          </p:nvPr>
        </p:nvSpPr>
        <p:spPr>
          <a:xfrm>
            <a:off x="457200" y="1320800"/>
            <a:ext cx="8229600" cy="5192713"/>
          </a:xfrm>
          <a:noFill/>
        </p:spPr>
        <p:txBody>
          <a:bodyPr/>
          <a:lstStyle/>
          <a:p>
            <a:pPr eaLnBrk="1" hangingPunct="1">
              <a:buFontTx/>
              <a:buNone/>
            </a:pPr>
            <a:endParaRPr lang="en-US" smtClean="0"/>
          </a:p>
          <a:p>
            <a:pPr eaLnBrk="1" hangingPunct="1">
              <a:buFontTx/>
              <a:buNone/>
            </a:pPr>
            <a:r>
              <a:rPr lang="en-US" sz="2000" smtClean="0"/>
              <a:t>Air Force Photos (n.d.). Retrieved November 10, 2008, from http://www.af.mil/photos/ media_search.asp?q=laser&amp;page=3</a:t>
            </a:r>
          </a:p>
          <a:p>
            <a:pPr eaLnBrk="1" hangingPunct="1">
              <a:buFontTx/>
              <a:buNone/>
            </a:pPr>
            <a:endParaRPr lang="en-US" sz="2000" smtClean="0"/>
          </a:p>
          <a:p>
            <a:pPr eaLnBrk="1" hangingPunct="1">
              <a:buFontTx/>
              <a:buNone/>
            </a:pPr>
            <a:r>
              <a:rPr lang="en-US" sz="2000" smtClean="0"/>
              <a:t>Honda Walk Assist (2008). Retrieved April 27, 2009, from media.techeblog.com/images/hondawalkingassist.jpg </a:t>
            </a:r>
          </a:p>
          <a:p>
            <a:pPr eaLnBrk="1" hangingPunct="1">
              <a:buFontTx/>
              <a:buNone/>
            </a:pPr>
            <a:endParaRPr lang="en-US" sz="2000" smtClean="0"/>
          </a:p>
          <a:p>
            <a:pPr eaLnBrk="1" hangingPunct="1">
              <a:buFontTx/>
              <a:buNone/>
            </a:pPr>
            <a:r>
              <a:rPr lang="en-US" sz="2000" smtClean="0"/>
              <a:t>Smithsonian National Air and Space Museum. (2009) </a:t>
            </a:r>
            <a:r>
              <a:rPr lang="en-US" sz="2000" i="1" smtClean="0"/>
              <a:t>Boeing X-45A join unmanned combat air system</a:t>
            </a:r>
            <a:r>
              <a:rPr lang="en-US" sz="2000" smtClean="0"/>
              <a:t>. Retrieved June 3, 2009, from http://www.nasm.si.edu/imagedetail.cfm?imageID=1868</a:t>
            </a:r>
          </a:p>
          <a:p>
            <a:pPr eaLnBrk="1" hangingPunct="1">
              <a:buFontTx/>
              <a:buNone/>
            </a:pPr>
            <a:endParaRPr lang="en-US" sz="2000" smtClean="0"/>
          </a:p>
          <a:p>
            <a:pPr eaLnBrk="1" hangingPunct="1">
              <a:buFontTx/>
              <a:buNone/>
            </a:pPr>
            <a:r>
              <a:rPr lang="en-US" sz="2000" smtClean="0"/>
              <a:t>U.S. Department of Defense (2006). Retrieved November 100, 2008, from http://www.defenselink.mil/news/ newsarticle.aspx?id=14536</a:t>
            </a:r>
          </a:p>
          <a:p>
            <a:pPr eaLnBrk="1" hangingPunct="1">
              <a:buFontTx/>
              <a:buNone/>
            </a:pPr>
            <a:endParaRPr lang="en-US" sz="20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pPr eaLnBrk="1" hangingPunct="1"/>
            <a:r>
              <a:rPr lang="en-US" smtClean="0"/>
              <a:t>What is the Difference?</a:t>
            </a:r>
          </a:p>
        </p:txBody>
      </p:sp>
      <p:sp>
        <p:nvSpPr>
          <p:cNvPr id="8195" name="Rectangle 3"/>
          <p:cNvSpPr>
            <a:spLocks noGrp="1" noChangeArrowheads="1"/>
          </p:cNvSpPr>
          <p:nvPr>
            <p:ph type="body" idx="1"/>
          </p:nvPr>
        </p:nvSpPr>
        <p:spPr>
          <a:xfrm>
            <a:off x="4470400" y="1463675"/>
            <a:ext cx="4489450" cy="5394325"/>
          </a:xfrm>
          <a:noFill/>
        </p:spPr>
        <p:txBody>
          <a:bodyPr/>
          <a:lstStyle/>
          <a:p>
            <a:pPr eaLnBrk="1" hangingPunct="1"/>
            <a:r>
              <a:rPr lang="en-US" sz="2800" smtClean="0"/>
              <a:t>Automation involves a mechanical device that can imitate the actions of people or animals.</a:t>
            </a:r>
          </a:p>
          <a:p>
            <a:pPr eaLnBrk="1" hangingPunct="1"/>
            <a:r>
              <a:rPr lang="en-US" sz="2800" smtClean="0"/>
              <a:t>Robotics involves the design, construction, and operation of a robot.</a:t>
            </a:r>
          </a:p>
          <a:p>
            <a:pPr eaLnBrk="1" hangingPunct="1"/>
            <a:r>
              <a:rPr lang="en-US" sz="2800" smtClean="0"/>
              <a:t>A robot is a machine that performs complicated tasks and is guided by automatic controls.</a:t>
            </a:r>
          </a:p>
        </p:txBody>
      </p:sp>
      <p:pic>
        <p:nvPicPr>
          <p:cNvPr id="4100" name="Picture 5" descr="Image:Industrial Robotics in car produc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1443038"/>
            <a:ext cx="41465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Robot Generations</a:t>
            </a:r>
          </a:p>
        </p:txBody>
      </p:sp>
      <p:sp>
        <p:nvSpPr>
          <p:cNvPr id="5123" name="Rectangle 3"/>
          <p:cNvSpPr>
            <a:spLocks noGrp="1" noChangeArrowheads="1"/>
          </p:cNvSpPr>
          <p:nvPr>
            <p:ph type="body" idx="1"/>
          </p:nvPr>
        </p:nvSpPr>
        <p:spPr>
          <a:xfrm>
            <a:off x="4589463" y="1600200"/>
            <a:ext cx="4097337" cy="4525963"/>
          </a:xfrm>
        </p:spPr>
        <p:txBody>
          <a:bodyPr/>
          <a:lstStyle/>
          <a:p>
            <a:pPr eaLnBrk="1" hangingPunct="1"/>
            <a:r>
              <a:rPr lang="en-US" sz="2800" smtClean="0"/>
              <a:t>Machines, like the puppets in this theater, were designed to imitate human actions over 3,000 years ago.</a:t>
            </a:r>
          </a:p>
        </p:txBody>
      </p:sp>
      <p:pic>
        <p:nvPicPr>
          <p:cNvPr id="5124" name="Picture 5" descr="Image:Burattini ca 177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1617663"/>
            <a:ext cx="41973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Robot Generations</a:t>
            </a:r>
          </a:p>
        </p:txBody>
      </p:sp>
      <p:sp>
        <p:nvSpPr>
          <p:cNvPr id="6147" name="Rectangle 3"/>
          <p:cNvSpPr>
            <a:spLocks noGrp="1" noChangeArrowheads="1"/>
          </p:cNvSpPr>
          <p:nvPr>
            <p:ph type="body" idx="1"/>
          </p:nvPr>
        </p:nvSpPr>
        <p:spPr>
          <a:xfrm>
            <a:off x="457200" y="1327150"/>
            <a:ext cx="4271963" cy="5183188"/>
          </a:xfrm>
        </p:spPr>
        <p:txBody>
          <a:bodyPr/>
          <a:lstStyle/>
          <a:p>
            <a:pPr eaLnBrk="1" hangingPunct="1"/>
            <a:r>
              <a:rPr lang="en-US" sz="2800" smtClean="0"/>
              <a:t>First generation robots were designed to perform factory work.</a:t>
            </a:r>
          </a:p>
          <a:p>
            <a:pPr eaLnBrk="1" hangingPunct="1"/>
            <a:r>
              <a:rPr lang="en-US" sz="2800" smtClean="0"/>
              <a:t>Such robots performed simple tasks that were dangerous or unpleasant for people.</a:t>
            </a:r>
          </a:p>
          <a:p>
            <a:pPr eaLnBrk="1" hangingPunct="1"/>
            <a:r>
              <a:rPr lang="en-US" sz="2800" smtClean="0"/>
              <a:t>Robots were used to weld, spray paint, move heavy objects, handle hot materials, etc.</a:t>
            </a:r>
          </a:p>
        </p:txBody>
      </p:sp>
      <p:sp>
        <p:nvSpPr>
          <p:cNvPr id="6148" name="Rectangle 7"/>
          <p:cNvSpPr>
            <a:spLocks noChangeArrowheads="1"/>
          </p:cNvSpPr>
          <p:nvPr/>
        </p:nvSpPr>
        <p:spPr bwMode="auto">
          <a:xfrm>
            <a:off x="4668838" y="4984750"/>
            <a:ext cx="44751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i="1"/>
              <a:t>1961</a:t>
            </a:r>
            <a:r>
              <a:rPr lang="en-US" sz="1200" i="1"/>
              <a:t> - The first industrial robot was online in a General Motors automobile factory in New Jersey. It was called UNIMATE. It was used to pick up and put down parts.</a:t>
            </a:r>
          </a:p>
        </p:txBody>
      </p:sp>
      <p:pic>
        <p:nvPicPr>
          <p:cNvPr id="6149" name="Picture 9" descr="Image:Unimate s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863" y="2082800"/>
            <a:ext cx="4000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Robot Generations</a:t>
            </a:r>
          </a:p>
        </p:txBody>
      </p:sp>
      <p:sp>
        <p:nvSpPr>
          <p:cNvPr id="7171" name="Rectangle 3"/>
          <p:cNvSpPr>
            <a:spLocks noGrp="1" noChangeArrowheads="1"/>
          </p:cNvSpPr>
          <p:nvPr>
            <p:ph type="body" idx="1"/>
          </p:nvPr>
        </p:nvSpPr>
        <p:spPr>
          <a:xfrm>
            <a:off x="457200" y="1600200"/>
            <a:ext cx="3822700" cy="5084763"/>
          </a:xfrm>
        </p:spPr>
        <p:txBody>
          <a:bodyPr/>
          <a:lstStyle/>
          <a:p>
            <a:pPr eaLnBrk="1" hangingPunct="1">
              <a:lnSpc>
                <a:spcPct val="90000"/>
              </a:lnSpc>
            </a:pPr>
            <a:r>
              <a:rPr lang="en-US" sz="2800" smtClean="0"/>
              <a:t>Second generation Robots perform more complex tasks and simulate many human functions.</a:t>
            </a:r>
          </a:p>
          <a:p>
            <a:pPr eaLnBrk="1" hangingPunct="1">
              <a:lnSpc>
                <a:spcPct val="90000"/>
              </a:lnSpc>
            </a:pPr>
            <a:r>
              <a:rPr lang="en-US" sz="2800" smtClean="0"/>
              <a:t>Such robots move, sense surroundings, and respond to changes in their environment.</a:t>
            </a:r>
          </a:p>
        </p:txBody>
      </p:sp>
      <p:pic>
        <p:nvPicPr>
          <p:cNvPr id="7172" name="Picture 5" descr="Image:Sergeant Jason Mero describes the SWORDS syste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188" y="1585913"/>
            <a:ext cx="4011612"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4065588" y="5426075"/>
            <a:ext cx="50784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a:t>SWORDS on Display</a:t>
            </a:r>
            <a:r>
              <a:rPr lang="en-US" sz="1200" i="1"/>
              <a:t> U.S. Army Sgt. 1st Class Jason Mero (right) describes the capabilities of the SWORDS (Special Weapons Observation Remote Direct-Action System) robot to Garth Renn, an attendee at the Washington Auto Show, Washingon Convention Center in Washington D.C., Jan. 24, 2006. Defense Dept. </a:t>
            </a:r>
          </a:p>
          <a:p>
            <a:pPr eaLnBrk="1" hangingPunct="1"/>
            <a:r>
              <a:rPr lang="en-US" sz="1200" i="1"/>
              <a:t>photo by Gerry J. Gilmore.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Robots are Used For</a:t>
            </a:r>
          </a:p>
        </p:txBody>
      </p:sp>
      <p:sp>
        <p:nvSpPr>
          <p:cNvPr id="3" name="Content Placeholder 2"/>
          <p:cNvSpPr>
            <a:spLocks noGrp="1"/>
          </p:cNvSpPr>
          <p:nvPr>
            <p:ph idx="1"/>
          </p:nvPr>
        </p:nvSpPr>
        <p:spPr/>
        <p:txBody>
          <a:bodyPr/>
          <a:lstStyle/>
          <a:p>
            <a:r>
              <a:rPr lang="en-US" smtClean="0"/>
              <a:t>Precision work</a:t>
            </a:r>
          </a:p>
          <a:p>
            <a:r>
              <a:rPr lang="en-US" smtClean="0"/>
              <a:t>Repetitive/monotonous work</a:t>
            </a:r>
          </a:p>
          <a:p>
            <a:r>
              <a:rPr lang="en-US" smtClean="0"/>
              <a:t>Dangerous work</a:t>
            </a:r>
          </a:p>
          <a:p>
            <a:r>
              <a:rPr lang="en-US" smtClean="0"/>
              <a:t>Exploration</a:t>
            </a:r>
          </a:p>
          <a:p>
            <a:r>
              <a:rPr lang="en-US" smtClean="0"/>
              <a:t>Education</a:t>
            </a:r>
          </a:p>
          <a:p>
            <a:r>
              <a:rPr lang="en-US" smtClean="0"/>
              <a:t>Competition</a:t>
            </a:r>
          </a:p>
          <a:p>
            <a:pPr>
              <a:buFontTx/>
              <a:buNone/>
            </a:pPr>
            <a:endParaRPr lang="en-US" smtClean="0"/>
          </a:p>
        </p:txBody>
      </p:sp>
      <p:sp>
        <p:nvSpPr>
          <p:cNvPr id="8196" name="AutoShape 2" descr="mk:@MSITStore:C:\Program%20Files\Autodesk\VEX%20Robotics%20Curriculum\Autodesk's%20VEX%20Robotics%20Curriculum.chm::/evo_html_5_10/html/images/86v1.png"/>
          <p:cNvSpPr>
            <a:spLocks noChangeAspect="1" noChangeArrowheads="1"/>
          </p:cNvSpPr>
          <p:nvPr/>
        </p:nvSpPr>
        <p:spPr bwMode="auto">
          <a:xfrm>
            <a:off x="155575" y="-1173163"/>
            <a:ext cx="3714750"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7" name="AutoShape 5" descr="mk:@MSITStore:C:\Program%20Files\Autodesk\VEX%20Robotics%20Curriculum\Autodesk's%20VEX%20Robotics%20Curriculum.chm::/evo_html_5_10/themes/thumb_clear.gif"/>
          <p:cNvSpPr>
            <a:spLocks noChangeAspect="1" noChangeArrowheads="1"/>
          </p:cNvSpPr>
          <p:nvPr/>
        </p:nvSpPr>
        <p:spPr bwMode="auto">
          <a:xfrm>
            <a:off x="0" y="0"/>
            <a:ext cx="95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8" name="AutoShape 8" descr="mk:@MSITStore:C:\Program%20Files\Autodesk\VEX%20Robotics%20Curriculum\Autodesk's%20VEX%20Robotics%20Curriculum.chm::/evo_html_5_10/html/images/86v1.png"/>
          <p:cNvSpPr>
            <a:spLocks noChangeAspect="1" noChangeArrowheads="1"/>
          </p:cNvSpPr>
          <p:nvPr/>
        </p:nvSpPr>
        <p:spPr bwMode="auto">
          <a:xfrm>
            <a:off x="0" y="0"/>
            <a:ext cx="37147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9" name="AutoShape 7" descr="mk:@MSITStore:C:\Program%20Files\Autodesk\VEX%20Robotics%20Curriculum\Autodesk's%20VEX%20Robotics%20Curriculum.chm::/evo_html_5_10/themes/thumb_clear.gif"/>
          <p:cNvSpPr>
            <a:spLocks noChangeAspect="1" noChangeArrowheads="1"/>
          </p:cNvSpPr>
          <p:nvPr/>
        </p:nvSpPr>
        <p:spPr bwMode="auto">
          <a:xfrm>
            <a:off x="2457450" y="-1173163"/>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200" name="Picture 5" descr="Boeing X-45A Joint Unmanned Combat Air System (J-UCAS)"/>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286250" y="1784350"/>
            <a:ext cx="48577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8"/>
          <p:cNvSpPr txBox="1">
            <a:spLocks noChangeArrowheads="1"/>
          </p:cNvSpPr>
          <p:nvPr/>
        </p:nvSpPr>
        <p:spPr bwMode="auto">
          <a:xfrm>
            <a:off x="4827588" y="4678363"/>
            <a:ext cx="4040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t>Unmanned combat aerial vehicles must do precise, repetitive and dangerous work.</a:t>
            </a:r>
          </a:p>
        </p:txBody>
      </p:sp>
      <p:sp>
        <p:nvSpPr>
          <p:cNvPr id="8202" name="AutoShape 9" descr="mk:@MSITStore:C:\Program%20Files\Autodesk\VEX%20Robotics%20Curriculum\Autodesk's%20VEX%20Robotics%20Curriculum.chm::/evo_html_5_10/html/images/89v1.png"/>
          <p:cNvSpPr>
            <a:spLocks noChangeAspect="1" noChangeArrowheads="1"/>
          </p:cNvSpPr>
          <p:nvPr/>
        </p:nvSpPr>
        <p:spPr bwMode="auto">
          <a:xfrm>
            <a:off x="155575" y="-1782763"/>
            <a:ext cx="3714750" cy="37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203" name="Picture 11" descr="P:\Pictures\2010 Innovation Summit\_MG_5621.jpg"/>
          <p:cNvPicPr>
            <a:picLocks noChangeAspect="1" noChangeArrowheads="1"/>
          </p:cNvPicPr>
          <p:nvPr/>
        </p:nvPicPr>
        <p:blipFill>
          <a:blip r:embed="rId4">
            <a:extLst>
              <a:ext uri="{28A0092B-C50C-407E-A947-70E740481C1C}">
                <a14:useLocalDpi xmlns:a14="http://schemas.microsoft.com/office/drawing/2010/main" val="0"/>
              </a:ext>
            </a:extLst>
          </a:blip>
          <a:srcRect t="10017"/>
          <a:stretch>
            <a:fillRect/>
          </a:stretch>
        </p:blipFill>
        <p:spPr bwMode="auto">
          <a:xfrm>
            <a:off x="3367088" y="3392488"/>
            <a:ext cx="5776912"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P:\Pictures\2010 Innovation Summit\_MG_6251.jpg"/>
          <p:cNvPicPr>
            <a:picLocks noChangeAspect="1" noChangeArrowheads="1"/>
          </p:cNvPicPr>
          <p:nvPr/>
        </p:nvPicPr>
        <p:blipFill>
          <a:blip r:embed="rId5">
            <a:extLst>
              <a:ext uri="{28A0092B-C50C-407E-A947-70E740481C1C}">
                <a14:useLocalDpi xmlns:a14="http://schemas.microsoft.com/office/drawing/2010/main" val="0"/>
              </a:ext>
            </a:extLst>
          </a:blip>
          <a:srcRect r="17278"/>
          <a:stretch>
            <a:fillRect/>
          </a:stretch>
        </p:blipFill>
        <p:spPr bwMode="auto">
          <a:xfrm>
            <a:off x="4679950" y="2835275"/>
            <a:ext cx="41084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C:\Users\jdonnan\AppData\Local\Microsoft\Windows\Temporary Internet Files\Content.IE5\PFGRI9T9\MP9002892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3024188"/>
            <a:ext cx="4732337"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1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20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2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0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Today’s Robots</a:t>
            </a:r>
          </a:p>
        </p:txBody>
      </p:sp>
      <p:sp>
        <p:nvSpPr>
          <p:cNvPr id="9219" name="Rectangle 3"/>
          <p:cNvSpPr>
            <a:spLocks noGrp="1" noChangeArrowheads="1"/>
          </p:cNvSpPr>
          <p:nvPr>
            <p:ph type="body" idx="1"/>
          </p:nvPr>
        </p:nvSpPr>
        <p:spPr/>
        <p:txBody>
          <a:bodyPr/>
          <a:lstStyle/>
          <a:p>
            <a:pPr eaLnBrk="1" hangingPunct="1">
              <a:buFontTx/>
              <a:buNone/>
            </a:pPr>
            <a:r>
              <a:rPr lang="en-US" smtClean="0"/>
              <a:t>Industrial robots perform many factory jobs</a:t>
            </a:r>
          </a:p>
          <a:p>
            <a:pPr lvl="1" eaLnBrk="1" hangingPunct="1"/>
            <a:r>
              <a:rPr lang="en-US" smtClean="0"/>
              <a:t>Welding</a:t>
            </a:r>
          </a:p>
          <a:p>
            <a:pPr lvl="1" eaLnBrk="1" hangingPunct="1"/>
            <a:r>
              <a:rPr lang="en-US" smtClean="0"/>
              <a:t>Painting</a:t>
            </a:r>
          </a:p>
          <a:p>
            <a:pPr lvl="1" eaLnBrk="1" hangingPunct="1"/>
            <a:r>
              <a:rPr lang="en-US" smtClean="0"/>
              <a:t>Assembly</a:t>
            </a:r>
          </a:p>
        </p:txBody>
      </p:sp>
      <p:pic>
        <p:nvPicPr>
          <p:cNvPr id="9220" name="Picture 5" descr="Image:Robotics Cutting Bridge Building Par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2363788"/>
            <a:ext cx="3810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Today’s Robots</a:t>
            </a:r>
          </a:p>
        </p:txBody>
      </p:sp>
      <p:sp>
        <p:nvSpPr>
          <p:cNvPr id="10243" name="Rectangle 3"/>
          <p:cNvSpPr>
            <a:spLocks noGrp="1" noChangeArrowheads="1"/>
          </p:cNvSpPr>
          <p:nvPr>
            <p:ph type="body" idx="1"/>
          </p:nvPr>
        </p:nvSpPr>
        <p:spPr>
          <a:xfrm>
            <a:off x="0" y="1543050"/>
            <a:ext cx="8229600" cy="4525963"/>
          </a:xfrm>
        </p:spPr>
        <p:txBody>
          <a:bodyPr/>
          <a:lstStyle/>
          <a:p>
            <a:pPr eaLnBrk="1" hangingPunct="1">
              <a:buFontTx/>
              <a:buNone/>
            </a:pPr>
            <a:r>
              <a:rPr lang="en-US" smtClean="0"/>
              <a:t>Medical Robots</a:t>
            </a:r>
          </a:p>
          <a:p>
            <a:pPr lvl="1" eaLnBrk="1" hangingPunct="1"/>
            <a:r>
              <a:rPr lang="en-US" smtClean="0"/>
              <a:t>Assist with surgery</a:t>
            </a:r>
          </a:p>
          <a:p>
            <a:pPr lvl="1" eaLnBrk="1" hangingPunct="1"/>
            <a:r>
              <a:rPr lang="en-US" smtClean="0"/>
              <a:t>Transport materials</a:t>
            </a:r>
          </a:p>
          <a:p>
            <a:pPr lvl="1" eaLnBrk="1" hangingPunct="1"/>
            <a:r>
              <a:rPr lang="en-US" smtClean="0"/>
              <a:t>Dispense medicine</a:t>
            </a:r>
          </a:p>
          <a:p>
            <a:pPr lvl="1" eaLnBrk="1" hangingPunct="1"/>
            <a:r>
              <a:rPr lang="en-US" smtClean="0"/>
              <a:t>Communicate</a:t>
            </a:r>
          </a:p>
        </p:txBody>
      </p:sp>
      <p:pic>
        <p:nvPicPr>
          <p:cNvPr id="10244" name="Picture 5" descr="Mobile 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4265613"/>
            <a:ext cx="37115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4672013" y="5670550"/>
            <a:ext cx="3178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t>The mobile robot (left) can roll to a patient's bedside and enable two-way, real time communication between a physician and a patient, patient's family, other physicians, and nurses. Photo by Army Institute of Surgical Research, September 28, 2007.</a:t>
            </a:r>
          </a:p>
        </p:txBody>
      </p:sp>
      <p:pic>
        <p:nvPicPr>
          <p:cNvPr id="10246" name="Picture 8" descr="070824-F-4692S-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43063"/>
            <a:ext cx="430847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9"/>
          <p:cNvSpPr>
            <a:spLocks noChangeArrowheads="1"/>
          </p:cNvSpPr>
          <p:nvPr/>
        </p:nvSpPr>
        <p:spPr bwMode="auto">
          <a:xfrm>
            <a:off x="4651375" y="4559300"/>
            <a:ext cx="428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i="1"/>
              <a:t>Lt. Col. Charles Reilly performs laser eye surgery on Senior Airman John Paul Marsh Aug. 23 at the newly opened Defense Department Joint Warfighter Refractive Surgery Center at Lackland Air Force Base, Texas.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Today’s Robots</a:t>
            </a:r>
          </a:p>
        </p:txBody>
      </p:sp>
      <p:sp>
        <p:nvSpPr>
          <p:cNvPr id="11267" name="Rectangle 3"/>
          <p:cNvSpPr>
            <a:spLocks noGrp="1" noChangeArrowheads="1"/>
          </p:cNvSpPr>
          <p:nvPr>
            <p:ph type="body" idx="1"/>
          </p:nvPr>
        </p:nvSpPr>
        <p:spPr/>
        <p:txBody>
          <a:bodyPr/>
          <a:lstStyle/>
          <a:p>
            <a:pPr eaLnBrk="1" hangingPunct="1">
              <a:buFontTx/>
              <a:buNone/>
            </a:pPr>
            <a:r>
              <a:rPr lang="en-US" smtClean="0"/>
              <a:t>Assistive Robots</a:t>
            </a:r>
          </a:p>
          <a:p>
            <a:pPr lvl="1" eaLnBrk="1" hangingPunct="1"/>
            <a:r>
              <a:rPr lang="en-US" smtClean="0"/>
              <a:t>Eating </a:t>
            </a:r>
          </a:p>
          <a:p>
            <a:pPr lvl="1" eaLnBrk="1" hangingPunct="1"/>
            <a:r>
              <a:rPr lang="en-US" smtClean="0"/>
              <a:t>Walking</a:t>
            </a:r>
          </a:p>
          <a:p>
            <a:pPr lvl="1" eaLnBrk="1" hangingPunct="1"/>
            <a:r>
              <a:rPr lang="en-US" smtClean="0"/>
              <a:t>Cleaning</a:t>
            </a:r>
          </a:p>
          <a:p>
            <a:pPr lvl="1" eaLnBrk="1" hangingPunct="1"/>
            <a:r>
              <a:rPr lang="en-US" smtClean="0"/>
              <a:t>Grasping/reaching</a:t>
            </a:r>
          </a:p>
          <a:p>
            <a:pPr lvl="1" eaLnBrk="1" hangingPunct="1">
              <a:buFontTx/>
              <a:buNone/>
            </a:pPr>
            <a:endParaRPr lang="en-US" smtClean="0"/>
          </a:p>
        </p:txBody>
      </p:sp>
      <p:sp>
        <p:nvSpPr>
          <p:cNvPr id="11268" name="Text Box 5"/>
          <p:cNvSpPr txBox="1">
            <a:spLocks noChangeArrowheads="1"/>
          </p:cNvSpPr>
          <p:nvPr/>
        </p:nvSpPr>
        <p:spPr bwMode="auto">
          <a:xfrm>
            <a:off x="1020763" y="4522788"/>
            <a:ext cx="344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hlinkClick r:id="rId3"/>
              </a:rPr>
              <a:t>EL-E The Robot</a:t>
            </a:r>
            <a:endParaRPr lang="en-US" sz="2400"/>
          </a:p>
        </p:txBody>
      </p:sp>
      <p:pic>
        <p:nvPicPr>
          <p:cNvPr id="11269" name="Picture 7" descr="hondawalkingass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13" y="1878013"/>
            <a:ext cx="4814887"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971</Words>
  <Application>Microsoft Office PowerPoint</Application>
  <PresentationFormat>On-screen Show (4:3)</PresentationFormat>
  <Paragraphs>120</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EngineeringCurriculum</vt:lpstr>
      <vt:lpstr>1_Custom Design</vt:lpstr>
      <vt:lpstr>PowerPoint Presentation</vt:lpstr>
      <vt:lpstr>What is the Difference?</vt:lpstr>
      <vt:lpstr>Robot Generations</vt:lpstr>
      <vt:lpstr>Robot Generations</vt:lpstr>
      <vt:lpstr>Robot Generations</vt:lpstr>
      <vt:lpstr>Robots are Used For</vt:lpstr>
      <vt:lpstr>Today’s Robots</vt:lpstr>
      <vt:lpstr>Today’s Robots</vt:lpstr>
      <vt:lpstr>Today’s Robots</vt:lpstr>
      <vt:lpstr>Today’s Robots</vt:lpstr>
      <vt:lpstr>Today’s Robots</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and Robotics</dc:title>
  <dc:subject>GTT - Lesson 2 - Automation and Robotics</dc:subject>
  <dc:creator>GTT Revision Team</dc:creator>
  <cp:lastModifiedBy>Curriculum Laptop</cp:lastModifiedBy>
  <cp:revision>50</cp:revision>
  <dcterms:created xsi:type="dcterms:W3CDTF">2008-05-21T19:49:46Z</dcterms:created>
  <dcterms:modified xsi:type="dcterms:W3CDTF">2014-03-17T19:19:27Z</dcterms:modified>
</cp:coreProperties>
</file>